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notesMasterIdLst>
    <p:notesMasterId r:id="rId25"/>
  </p:notesMasterIdLst>
  <p:sldIdLst>
    <p:sldId id="256" r:id="rId3"/>
    <p:sldId id="259" r:id="rId4"/>
    <p:sldId id="261" r:id="rId5"/>
    <p:sldId id="264" r:id="rId6"/>
    <p:sldId id="332" r:id="rId7"/>
    <p:sldId id="333" r:id="rId8"/>
    <p:sldId id="335" r:id="rId9"/>
    <p:sldId id="334" r:id="rId10"/>
    <p:sldId id="336" r:id="rId11"/>
    <p:sldId id="337" r:id="rId12"/>
    <p:sldId id="265" r:id="rId13"/>
    <p:sldId id="338" r:id="rId14"/>
    <p:sldId id="342" r:id="rId15"/>
    <p:sldId id="339" r:id="rId16"/>
    <p:sldId id="343" r:id="rId17"/>
    <p:sldId id="344" r:id="rId18"/>
    <p:sldId id="345" r:id="rId19"/>
    <p:sldId id="266" r:id="rId20"/>
    <p:sldId id="346" r:id="rId21"/>
    <p:sldId id="347" r:id="rId22"/>
    <p:sldId id="279" r:id="rId23"/>
    <p:sldId id="348" r:id="rId24"/>
  </p:sldIdLst>
  <p:sldSz cx="12192000" cy="6858000"/>
  <p:notesSz cx="6858000" cy="9144000"/>
  <p:embeddedFontLst>
    <p:embeddedFont>
      <p:font typeface="Cambria Math" panose="02040503050406030204" pitchFamily="18" charset="0"/>
      <p:regular r:id="rId26"/>
    </p:embeddedFont>
    <p:embeddedFont>
      <p:font typeface="Simply City Light" panose="02010600030101010101" charset="0"/>
      <p:regular r:id="rId27"/>
    </p:embeddedFont>
    <p:embeddedFont>
      <p:font typeface="等线" panose="02010600030101010101" pitchFamily="2" charset="-122"/>
      <p:regular r:id="rId28"/>
      <p:bold r:id="rId29"/>
    </p:embeddedFont>
    <p:embeddedFont>
      <p:font typeface="等线 Light" panose="02010600030101010101" pitchFamily="2" charset="-122"/>
      <p:regular r:id="rId30"/>
    </p:embeddedFont>
    <p:embeddedFont>
      <p:font typeface="微软雅黑" panose="020B0503020204020204" pitchFamily="34" charset="-122"/>
      <p:regular r:id="rId31"/>
      <p:bold r:id="rId3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3838"/>
    <a:srgbClr val="2ADED5"/>
    <a:srgbClr val="64CAEA"/>
    <a:srgbClr val="FFAB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97" autoAdjust="0"/>
    <p:restoredTop sz="91865" autoAdjust="0"/>
  </p:normalViewPr>
  <p:slideViewPr>
    <p:cSldViewPr snapToGrid="0">
      <p:cViewPr varScale="1">
        <p:scale>
          <a:sx n="105" d="100"/>
          <a:sy n="105" d="100"/>
        </p:scale>
        <p:origin x="894" y="102"/>
      </p:cViewPr>
      <p:guideLst>
        <p:guide orient="horz" pos="2160"/>
        <p:guide pos="3840"/>
      </p:guideLst>
    </p:cSldViewPr>
  </p:slideViewPr>
  <p:notesTextViewPr>
    <p:cViewPr>
      <p:scale>
        <a:sx n="1" d="1"/>
        <a:sy n="1" d="1"/>
      </p:scale>
      <p:origin x="0" y="0"/>
    </p:cViewPr>
  </p:notesTextViewPr>
  <p:notesViewPr>
    <p:cSldViewPr snapToGrid="0">
      <p:cViewPr varScale="1">
        <p:scale>
          <a:sx n="59" d="100"/>
          <a:sy n="59" d="100"/>
        </p:scale>
        <p:origin x="2586"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6.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BEA445-A314-443A-91A1-DD2E4B8D5EA2}" type="datetimeFigureOut">
              <a:rPr lang="zh-CN" altLang="en-US" smtClean="0"/>
              <a:t>2022/2/4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245110-AD2D-4F77-AA5A-D21C42F2A94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245110-AD2D-4F77-AA5A-D21C42F2A94D}" type="slidenum">
              <a:rPr lang="zh-CN" altLang="en-US" smtClean="0"/>
              <a:t>11</a:t>
            </a:fld>
            <a:endParaRPr lang="zh-CN" altLang="en-US"/>
          </a:p>
        </p:txBody>
      </p:sp>
    </p:spTree>
    <p:extLst>
      <p:ext uri="{BB962C8B-B14F-4D97-AF65-F5344CB8AC3E}">
        <p14:creationId xmlns:p14="http://schemas.microsoft.com/office/powerpoint/2010/main" val="30108325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4E384B-213F-42BB-A26E-AEAF6B138049}" type="slidenum">
              <a:rPr lang="zh-CN" altLang="en-US" smtClean="0"/>
              <a:t>‹#›</a:t>
            </a:fld>
            <a:endParaRPr lang="zh-CN" altLang="en-US"/>
          </a:p>
        </p:txBody>
      </p:sp>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B6617C-58B8-4A71-93CD-6ED6A5943E23}"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F902FA3-D443-4B26-A751-CAD23A67B7DA}" type="datetimeFigureOut">
              <a:rPr lang="zh-CN" altLang="en-US" smtClean="0"/>
              <a:t>2022/2/4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4E384B-213F-42BB-A26E-AEAF6B13804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902FA3-D443-4B26-A751-CAD23A67B7DA}" type="datetimeFigureOut">
              <a:rPr lang="zh-CN" altLang="en-US" smtClean="0"/>
              <a:t>2022/2/4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4E384B-213F-42BB-A26E-AEAF6B13804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AA4816-2745-4EBC-8AB4-AFA6880D97BF}" type="datetimeFigureOut">
              <a:rPr lang="zh-CN" altLang="en-US" smtClean="0"/>
              <a:t>2022/2/4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B6617C-58B8-4A71-93CD-6ED6A5943E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8" name="矩形 7"/>
          <p:cNvSpPr/>
          <p:nvPr/>
        </p:nvSpPr>
        <p:spPr>
          <a:xfrm>
            <a:off x="1" y="0"/>
            <a:ext cx="12192000" cy="6858000"/>
          </a:xfrm>
          <a:prstGeom prst="rect">
            <a:avLst/>
          </a:prstGeom>
          <a:gradFill>
            <a:gsLst>
              <a:gs pos="0">
                <a:schemeClr val="tx1">
                  <a:alpha val="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7657505" y="2323504"/>
            <a:ext cx="2649978" cy="6419013"/>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631572" y="-3631572"/>
            <a:ext cx="5106656" cy="12369800"/>
          </a:xfrm>
          <a:prstGeom prst="triangle">
            <a:avLst>
              <a:gd name="adj" fmla="val 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 name="组合 25"/>
          <p:cNvGrpSpPr/>
          <p:nvPr/>
        </p:nvGrpSpPr>
        <p:grpSpPr>
          <a:xfrm rot="10800000">
            <a:off x="4733678" y="2553328"/>
            <a:ext cx="795635" cy="795635"/>
            <a:chOff x="5641559" y="8807588"/>
            <a:chExt cx="1430611" cy="1430611"/>
          </a:xfrm>
          <a:effectLst>
            <a:outerShdw blurRad="50800" dist="38100" dir="5400000" algn="t" rotWithShape="0">
              <a:prstClr val="black">
                <a:alpha val="40000"/>
              </a:prstClr>
            </a:outerShdw>
          </a:effectLst>
        </p:grpSpPr>
        <p:sp>
          <p:nvSpPr>
            <p:cNvPr id="13" name="椭圆 12"/>
            <p:cNvSpPr/>
            <p:nvPr/>
          </p:nvSpPr>
          <p:spPr>
            <a:xfrm>
              <a:off x="5641559" y="8807588"/>
              <a:ext cx="1430611" cy="1430611"/>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燕尾形 13"/>
            <p:cNvSpPr/>
            <p:nvPr/>
          </p:nvSpPr>
          <p:spPr>
            <a:xfrm rot="5400000">
              <a:off x="6158444" y="9076922"/>
              <a:ext cx="396837" cy="891949"/>
            </a:xfrm>
            <a:prstGeom prst="chevron">
              <a:avLst>
                <a:gd name="adj" fmla="val 41459"/>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851" y="691868"/>
            <a:ext cx="2934109" cy="800212"/>
          </a:xfrm>
          <a:prstGeom prst="rect">
            <a:avLst/>
          </a:prstGeom>
        </p:spPr>
      </p:pic>
      <p:sp>
        <p:nvSpPr>
          <p:cNvPr id="19" name="TextBox 1">
            <a:extLst>
              <a:ext uri="{FF2B5EF4-FFF2-40B4-BE49-F238E27FC236}">
                <a16:creationId xmlns:a16="http://schemas.microsoft.com/office/drawing/2014/main" id="{C215EEAE-7DD1-4922-97BD-5F04A9DCBCF9}"/>
              </a:ext>
            </a:extLst>
          </p:cNvPr>
          <p:cNvSpPr txBox="1"/>
          <p:nvPr/>
        </p:nvSpPr>
        <p:spPr>
          <a:xfrm>
            <a:off x="184826" y="1927619"/>
            <a:ext cx="5588161" cy="769441"/>
          </a:xfrm>
          <a:prstGeom prst="rect">
            <a:avLst/>
          </a:prstGeom>
          <a:noFill/>
        </p:spPr>
        <p:txBody>
          <a:bodyPr wrap="square" rtlCol="0">
            <a:spAutoFit/>
          </a:bodyPr>
          <a:lstStyle/>
          <a:p>
            <a:pPr algn="ctr"/>
            <a:r>
              <a:rPr lang="zh-CN" altLang="en-US" sz="4400" b="1" dirty="0">
                <a:latin typeface="微软雅黑" panose="020B0503020204020204" pitchFamily="34" charset="-122"/>
                <a:ea typeface="微软雅黑" panose="020B0503020204020204" pitchFamily="34" charset="-122"/>
              </a:rPr>
              <a:t>人工智能大作业</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E359D7A-5D51-4C65-AC38-20AF806725C9}"/>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zh-CN" sz="3200" b="1" dirty="0">
                <a:solidFill>
                  <a:srgbClr val="A43F27"/>
                </a:solidFill>
                <a:latin typeface="Arial"/>
                <a:cs typeface="Arial"/>
              </a:rPr>
              <a:t>评价函数部分</a:t>
            </a:r>
            <a:r>
              <a:rPr lang="en-US" altLang="zh-CN" sz="3200" b="1" dirty="0">
                <a:solidFill>
                  <a:srgbClr val="A43F27"/>
                </a:solidFill>
                <a:latin typeface="Arial"/>
                <a:cs typeface="Arial"/>
              </a:rPr>
              <a:t>——</a:t>
            </a:r>
            <a:r>
              <a:rPr lang="zh-CN" altLang="en-US" sz="3200" b="1" dirty="0">
                <a:solidFill>
                  <a:srgbClr val="A43F27"/>
                </a:solidFill>
                <a:latin typeface="Arial"/>
                <a:cs typeface="Arial"/>
              </a:rPr>
              <a:t>强化学习</a:t>
            </a:r>
          </a:p>
        </p:txBody>
      </p:sp>
      <p:sp>
        <p:nvSpPr>
          <p:cNvPr id="4" name="文本框 3">
            <a:extLst>
              <a:ext uri="{FF2B5EF4-FFF2-40B4-BE49-F238E27FC236}">
                <a16:creationId xmlns:a16="http://schemas.microsoft.com/office/drawing/2014/main" id="{DDDDC31E-3D6C-4CFC-A470-692F721FA2AD}"/>
              </a:ext>
            </a:extLst>
          </p:cNvPr>
          <p:cNvSpPr txBox="1"/>
          <p:nvPr/>
        </p:nvSpPr>
        <p:spPr>
          <a:xfrm>
            <a:off x="946015" y="1601317"/>
            <a:ext cx="6094378" cy="2800767"/>
          </a:xfrm>
          <a:prstGeom prst="rect">
            <a:avLst/>
          </a:prstGeom>
          <a:noFill/>
        </p:spPr>
        <p:txBody>
          <a:bodyPr wrap="square">
            <a:spAutoFit/>
          </a:bodyPr>
          <a:lstStyle/>
          <a:p>
            <a:pPr marL="285750" indent="-285750" algn="just">
              <a:buFont typeface="Arial" panose="020B0604020202020204" pitchFamily="34" charset="0"/>
              <a:buChar char="•"/>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收益函数（</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V</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函数）设定：</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采用了一个四层卷积，三层全连接的卷积神经网络表示</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V</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函数，在迭代中对</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V</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函数进行强化学习</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algn="just"/>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宋体" panose="02010600030101010101" pitchFamily="2" charset="-122"/>
                <a:cs typeface="Times New Roman" panose="02020603050405020304" pitchFamily="18" charset="0"/>
              </a:rPr>
              <a:t>算法流程：</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1.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定义</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V</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函数</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2.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双方互博，积累经验</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3.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将获胜情况加入数据集（此处为强化学习步骤）</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4.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对</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V</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函数进行优化</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5.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重复进行步骤</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2.3.4</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9" name="图片 8">
            <a:extLst>
              <a:ext uri="{FF2B5EF4-FFF2-40B4-BE49-F238E27FC236}">
                <a16:creationId xmlns:a16="http://schemas.microsoft.com/office/drawing/2014/main" id="{E0BDE420-2DCE-49FF-B2BE-FBE3A9FAC49E}"/>
              </a:ext>
            </a:extLst>
          </p:cNvPr>
          <p:cNvPicPr/>
          <p:nvPr/>
        </p:nvPicPr>
        <p:blipFill>
          <a:blip r:embed="rId2"/>
          <a:stretch>
            <a:fillRect/>
          </a:stretch>
        </p:blipFill>
        <p:spPr>
          <a:xfrm>
            <a:off x="7913594" y="1272606"/>
            <a:ext cx="2903564" cy="2443359"/>
          </a:xfrm>
          <a:prstGeom prst="rect">
            <a:avLst/>
          </a:prstGeom>
        </p:spPr>
      </p:pic>
      <p:pic>
        <p:nvPicPr>
          <p:cNvPr id="10" name="图片 9">
            <a:extLst>
              <a:ext uri="{FF2B5EF4-FFF2-40B4-BE49-F238E27FC236}">
                <a16:creationId xmlns:a16="http://schemas.microsoft.com/office/drawing/2014/main" id="{857FEE89-52C5-4B1D-81E5-F62AA1F083B3}"/>
              </a:ext>
            </a:extLst>
          </p:cNvPr>
          <p:cNvPicPr/>
          <p:nvPr/>
        </p:nvPicPr>
        <p:blipFill>
          <a:blip r:embed="rId3"/>
          <a:stretch>
            <a:fillRect/>
          </a:stretch>
        </p:blipFill>
        <p:spPr>
          <a:xfrm>
            <a:off x="7913593" y="3709603"/>
            <a:ext cx="2903563" cy="2331274"/>
          </a:xfrm>
          <a:prstGeom prst="rect">
            <a:avLst/>
          </a:prstGeom>
        </p:spPr>
      </p:pic>
    </p:spTree>
    <p:extLst>
      <p:ext uri="{BB962C8B-B14F-4D97-AF65-F5344CB8AC3E}">
        <p14:creationId xmlns:p14="http://schemas.microsoft.com/office/powerpoint/2010/main" val="1901944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0" y="0"/>
            <a:ext cx="12192000" cy="6858000"/>
          </a:xfrm>
          <a:prstGeom prst="rect">
            <a:avLst/>
          </a:prstGeom>
          <a:gradFill>
            <a:gsLst>
              <a:gs pos="0">
                <a:schemeClr val="tx1">
                  <a:alpha val="2500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6198398" y="2679794"/>
            <a:ext cx="3502686" cy="8484518"/>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542672" y="-7709957"/>
            <a:ext cx="5106656" cy="12192000"/>
          </a:xfrm>
          <a:prstGeom prst="triangle">
            <a:avLst>
              <a:gd name="adj" fmla="val 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椭圆 19"/>
          <p:cNvSpPr/>
          <p:nvPr/>
        </p:nvSpPr>
        <p:spPr>
          <a:xfrm>
            <a:off x="5223671" y="3599543"/>
            <a:ext cx="1203630" cy="1203628"/>
          </a:xfrm>
          <a:prstGeom prst="ellipse">
            <a:avLst/>
          </a:prstGeom>
          <a:gradFill>
            <a:gsLst>
              <a:gs pos="15000">
                <a:srgbClr val="2ADED5"/>
              </a:gs>
              <a:gs pos="31000">
                <a:srgbClr val="64CAEA">
                  <a:alpha val="69804"/>
                </a:srgbClr>
              </a:gs>
              <a:gs pos="63000">
                <a:schemeClr val="accent1">
                  <a:lumMod val="20000"/>
                  <a:lumOff val="80000"/>
                  <a:alpha val="0"/>
                </a:schemeClr>
              </a:gs>
            </a:gsLst>
            <a:path path="shape">
              <a:fillToRect l="50000" t="50000" r="50000" b="50000"/>
            </a:path>
          </a:gradFill>
          <a:ln>
            <a:noFill/>
          </a:ln>
          <a:effectLst>
            <a:glow rad="127000">
              <a:srgbClr val="5D552C">
                <a:alpha val="4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407490" y="3783361"/>
            <a:ext cx="3386915" cy="835992"/>
            <a:chOff x="5260007" y="3311412"/>
            <a:chExt cx="3386915" cy="835992"/>
          </a:xfrm>
        </p:grpSpPr>
        <p:sp>
          <p:nvSpPr>
            <p:cNvPr id="17" name="椭圆 16"/>
            <p:cNvSpPr/>
            <p:nvPr/>
          </p:nvSpPr>
          <p:spPr>
            <a:xfrm>
              <a:off x="5260007" y="3311412"/>
              <a:ext cx="835992" cy="835992"/>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03</a:t>
              </a:r>
              <a:endParaRPr lang="zh-CN" altLang="en-US" sz="2800" dirty="0"/>
            </a:p>
          </p:txBody>
        </p:sp>
        <p:sp>
          <p:nvSpPr>
            <p:cNvPr id="19" name="文本框 18"/>
            <p:cNvSpPr txBox="1"/>
            <p:nvPr/>
          </p:nvSpPr>
          <p:spPr>
            <a:xfrm>
              <a:off x="6096000" y="3375465"/>
              <a:ext cx="2550922" cy="707886"/>
            </a:xfrm>
            <a:prstGeom prst="rect">
              <a:avLst/>
            </a:prstGeom>
            <a:noFill/>
          </p:spPr>
          <p:txBody>
            <a:bodyPr wrap="square" rtlCol="0">
              <a:spAutoFit/>
            </a:bodyPr>
            <a:lstStyle/>
            <a:p>
              <a:r>
                <a:rPr lang="zh-CN" altLang="en-US" sz="4000" dirty="0">
                  <a:solidFill>
                    <a:schemeClr val="bg1"/>
                  </a:solidFill>
                  <a:latin typeface="微软雅黑" panose="020B0503020204020204" charset="-122"/>
                  <a:ea typeface="微软雅黑" panose="020B0503020204020204" charset="-122"/>
                  <a:cs typeface="经典细隶书简" panose="02010609000101010101" pitchFamily="49" charset="-122"/>
                </a:rPr>
                <a:t>控制单元</a:t>
              </a: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 -3.33333E-6 L 0 0.60973 " pathEditMode="relative" rAng="0" ptsTypes="AA">
                                      <p:cBhvr>
                                        <p:cTn id="6" dur="1200" fill="hold"/>
                                        <p:tgtEl>
                                          <p:spTgt spid="11"/>
                                        </p:tgtEl>
                                        <p:attrNameLst>
                                          <p:attrName>ppt_x</p:attrName>
                                          <p:attrName>ppt_y</p:attrName>
                                        </p:attrNameLst>
                                      </p:cBhvr>
                                      <p:rCtr x="0" y="30486"/>
                                    </p:animMotion>
                                  </p:childTnLst>
                                </p:cTn>
                              </p:par>
                              <p:par>
                                <p:cTn id="7" presetID="64" presetClass="path" presetSubtype="0" accel="50000" decel="50000" fill="hold" grpId="0" nodeType="withEffect">
                                  <p:stCondLst>
                                    <p:cond delay="0"/>
                                  </p:stCondLst>
                                  <p:childTnLst>
                                    <p:animMotion origin="layout" path="M -3.33333E-6 7.40741E-7 L -0.00117 -0.18704 " pathEditMode="relative" rAng="0" ptsTypes="AA">
                                      <p:cBhvr>
                                        <p:cTn id="8" dur="1200" fill="hold"/>
                                        <p:tgtEl>
                                          <p:spTgt spid="10"/>
                                        </p:tgtEl>
                                        <p:attrNameLst>
                                          <p:attrName>ppt_x</p:attrName>
                                          <p:attrName>ppt_y</p:attrName>
                                        </p:attrNameLst>
                                      </p:cBhvr>
                                      <p:rCtr x="-65" y="-9352"/>
                                    </p:animMotion>
                                  </p:childTnLst>
                                </p:cTn>
                              </p:par>
                            </p:childTnLst>
                          </p:cTn>
                        </p:par>
                        <p:par>
                          <p:cTn id="9" fill="hold">
                            <p:stCondLst>
                              <p:cond delay="1500"/>
                            </p:stCondLst>
                            <p:childTnLst>
                              <p:par>
                                <p:cTn id="10" presetID="6" presetClass="entr" presetSubtype="32"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out)">
                                      <p:cBhvr>
                                        <p:cTn id="12" dur="500"/>
                                        <p:tgtEl>
                                          <p:spTgt spid="20"/>
                                        </p:tgtEl>
                                      </p:cBhvr>
                                    </p:animEffect>
                                  </p:childTnLst>
                                </p:cTn>
                              </p:par>
                              <p:par>
                                <p:cTn id="13" presetID="6" presetClass="emph" presetSubtype="0" fill="hold" grpId="2" nodeType="withEffect">
                                  <p:stCondLst>
                                    <p:cond delay="0"/>
                                  </p:stCondLst>
                                  <p:childTnLst>
                                    <p:animScale>
                                      <p:cBhvr>
                                        <p:cTn id="14" dur="500" fill="hold"/>
                                        <p:tgtEl>
                                          <p:spTgt spid="20"/>
                                        </p:tgtEl>
                                      </p:cBhvr>
                                      <p:by x="1000000" y="1000000"/>
                                    </p:animScale>
                                  </p:childTnLst>
                                </p:cTn>
                              </p:par>
                              <p:par>
                                <p:cTn id="15" presetID="10" presetClass="exit" presetSubtype="0" fill="hold" grpId="1" nodeType="with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0" grpId="0" animBg="1"/>
      <p:bldP spid="20" grpId="1" animBg="1"/>
      <p:bldP spid="20" grpId="2"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E359D7A-5D51-4C65-AC38-20AF806725C9}"/>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任务概述</a:t>
            </a:r>
          </a:p>
        </p:txBody>
      </p:sp>
      <p:sp>
        <p:nvSpPr>
          <p:cNvPr id="7" name="文本框 6">
            <a:extLst>
              <a:ext uri="{FF2B5EF4-FFF2-40B4-BE49-F238E27FC236}">
                <a16:creationId xmlns:a16="http://schemas.microsoft.com/office/drawing/2014/main" id="{AB6185E6-33D3-445E-A8B4-4E5EE9CCB4D2}"/>
              </a:ext>
            </a:extLst>
          </p:cNvPr>
          <p:cNvSpPr txBox="1"/>
          <p:nvPr/>
        </p:nvSpPr>
        <p:spPr>
          <a:xfrm>
            <a:off x="2813725" y="2825341"/>
            <a:ext cx="5941168" cy="1207318"/>
          </a:xfrm>
          <a:prstGeom prst="rect">
            <a:avLst/>
          </a:prstGeom>
          <a:noFill/>
        </p:spPr>
        <p:txBody>
          <a:bodyPr wrap="square">
            <a:spAutoFit/>
          </a:bodyPr>
          <a:lstStyle/>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该部分工作同样主要包括两部分，分别是控制机械臂对五子棋进行抓取和放置。抓取部分我们采用主动“喂”棋子的方式进行，放置部分包含正逆运动学和深度学习两种方式进行计算和控制。</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72011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E35567CF-93E8-4AE1-B733-FC9762E66D48}"/>
              </a:ext>
            </a:extLst>
          </p:cNvPr>
          <p:cNvSpPr txBox="1"/>
          <p:nvPr/>
        </p:nvSpPr>
        <p:spPr>
          <a:xfrm>
            <a:off x="1707045" y="1448703"/>
            <a:ext cx="8311597" cy="925190"/>
          </a:xfrm>
          <a:prstGeom prst="rect">
            <a:avLst/>
          </a:prstGeom>
          <a:noFill/>
        </p:spPr>
        <p:txBody>
          <a:bodyPr wrap="square">
            <a:spAutoFit/>
          </a:bodyPr>
          <a:lstStyle/>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在经过大量的实验后，我们最终采用人为“喂”给机械臂五子棋的方案。</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为防止机械臂下完棋子后遮挡摄像头识别的视线，且以一种更易交互的形式拿到棋子，我们编写了其初始位置函数，具体参数如下：</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6419CA7-13AD-4827-8F87-66E05569643D}"/>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抓取函数</a:t>
            </a:r>
          </a:p>
        </p:txBody>
      </p:sp>
      <p:graphicFrame>
        <p:nvGraphicFramePr>
          <p:cNvPr id="7" name="表格 6">
            <a:extLst>
              <a:ext uri="{FF2B5EF4-FFF2-40B4-BE49-F238E27FC236}">
                <a16:creationId xmlns:a16="http://schemas.microsoft.com/office/drawing/2014/main" id="{60AD8059-D748-487E-9ED0-B2AF0415F90E}"/>
              </a:ext>
            </a:extLst>
          </p:cNvPr>
          <p:cNvGraphicFramePr>
            <a:graphicFrameLocks noGrp="1"/>
          </p:cNvGraphicFramePr>
          <p:nvPr>
            <p:extLst>
              <p:ext uri="{D42A27DB-BD31-4B8C-83A1-F6EECF244321}">
                <p14:modId xmlns:p14="http://schemas.microsoft.com/office/powerpoint/2010/main" val="3563257531"/>
              </p:ext>
            </p:extLst>
          </p:nvPr>
        </p:nvGraphicFramePr>
        <p:xfrm>
          <a:off x="2974174" y="3129168"/>
          <a:ext cx="6497818" cy="1165068"/>
        </p:xfrm>
        <a:graphic>
          <a:graphicData uri="http://schemas.openxmlformats.org/drawingml/2006/table">
            <a:tbl>
              <a:tblPr firstRow="1" firstCol="1" bandRow="1">
                <a:tableStyleId>{D113A9D2-9D6B-4929-AA2D-F23B5EE8CBE7}</a:tableStyleId>
              </a:tblPr>
              <a:tblGrid>
                <a:gridCol w="1093632">
                  <a:extLst>
                    <a:ext uri="{9D8B030D-6E8A-4147-A177-3AD203B41FA5}">
                      <a16:colId xmlns:a16="http://schemas.microsoft.com/office/drawing/2014/main" val="385679423"/>
                    </a:ext>
                  </a:extLst>
                </a:gridCol>
                <a:gridCol w="1094497">
                  <a:extLst>
                    <a:ext uri="{9D8B030D-6E8A-4147-A177-3AD203B41FA5}">
                      <a16:colId xmlns:a16="http://schemas.microsoft.com/office/drawing/2014/main" val="2046487684"/>
                    </a:ext>
                  </a:extLst>
                </a:gridCol>
                <a:gridCol w="1094497">
                  <a:extLst>
                    <a:ext uri="{9D8B030D-6E8A-4147-A177-3AD203B41FA5}">
                      <a16:colId xmlns:a16="http://schemas.microsoft.com/office/drawing/2014/main" val="2784151459"/>
                    </a:ext>
                  </a:extLst>
                </a:gridCol>
                <a:gridCol w="1094497">
                  <a:extLst>
                    <a:ext uri="{9D8B030D-6E8A-4147-A177-3AD203B41FA5}">
                      <a16:colId xmlns:a16="http://schemas.microsoft.com/office/drawing/2014/main" val="2267732763"/>
                    </a:ext>
                  </a:extLst>
                </a:gridCol>
                <a:gridCol w="1095361">
                  <a:extLst>
                    <a:ext uri="{9D8B030D-6E8A-4147-A177-3AD203B41FA5}">
                      <a16:colId xmlns:a16="http://schemas.microsoft.com/office/drawing/2014/main" val="39087080"/>
                    </a:ext>
                  </a:extLst>
                </a:gridCol>
                <a:gridCol w="1025334">
                  <a:extLst>
                    <a:ext uri="{9D8B030D-6E8A-4147-A177-3AD203B41FA5}">
                      <a16:colId xmlns:a16="http://schemas.microsoft.com/office/drawing/2014/main" val="3374728826"/>
                    </a:ext>
                  </a:extLst>
                </a:gridCol>
              </a:tblGrid>
              <a:tr h="607945">
                <a:tc>
                  <a:txBody>
                    <a:bodyPr/>
                    <a:lstStyle/>
                    <a:p>
                      <a:pPr indent="266700" algn="ctr">
                        <a:lnSpc>
                          <a:spcPts val="2200"/>
                        </a:lnSpc>
                      </a:pPr>
                      <a:r>
                        <a:rPr lang="en-US" sz="1800" kern="100">
                          <a:effectLst/>
                        </a:rPr>
                        <a:t>2</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dirty="0">
                          <a:effectLst/>
                        </a:rPr>
                        <a:t>3</a:t>
                      </a:r>
                      <a:endParaRPr lang="zh-CN" sz="1400" kern="100" dirty="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6</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4</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5</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600" kern="100" dirty="0">
                          <a:effectLst/>
                        </a:rPr>
                        <a:t>Time sleep</a:t>
                      </a:r>
                      <a:endParaRPr lang="zh-CN" sz="1800" kern="100" dirty="0">
                        <a:effectLst/>
                        <a:latin typeface="+mn-lt"/>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61016266"/>
                  </a:ext>
                </a:extLst>
              </a:tr>
              <a:tr h="557123">
                <a:tc>
                  <a:txBody>
                    <a:bodyPr/>
                    <a:lstStyle/>
                    <a:p>
                      <a:pPr indent="266700" algn="ctr">
                        <a:lnSpc>
                          <a:spcPts val="2200"/>
                        </a:lnSpc>
                      </a:pPr>
                      <a:r>
                        <a:rPr lang="en-US" sz="1800" kern="100" dirty="0">
                          <a:effectLst/>
                        </a:rPr>
                        <a:t>500</a:t>
                      </a:r>
                      <a:endParaRPr lang="zh-CN" sz="1400" kern="100" dirty="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300</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850</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800</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a:effectLst/>
                        </a:rPr>
                        <a:t>700</a:t>
                      </a:r>
                      <a:endParaRPr lang="zh-CN" sz="1400" kern="100">
                        <a:effectLst/>
                        <a:latin typeface="+mn-lt"/>
                        <a:ea typeface="等线" panose="02010600030101010101" pitchFamily="2" charset="-122"/>
                        <a:cs typeface="Times New Roman" panose="02020603050405020304" pitchFamily="18" charset="0"/>
                      </a:endParaRPr>
                    </a:p>
                  </a:txBody>
                  <a:tcPr marL="68580" marR="68580" marT="0" marB="0"/>
                </a:tc>
                <a:tc>
                  <a:txBody>
                    <a:bodyPr/>
                    <a:lstStyle/>
                    <a:p>
                      <a:pPr indent="266700" algn="ctr">
                        <a:lnSpc>
                          <a:spcPts val="2200"/>
                        </a:lnSpc>
                      </a:pPr>
                      <a:r>
                        <a:rPr lang="en-US" sz="1800" kern="100" dirty="0">
                          <a:effectLst/>
                        </a:rPr>
                        <a:t>0.5 s</a:t>
                      </a:r>
                      <a:endParaRPr lang="zh-CN" sz="1400" kern="100" dirty="0">
                        <a:effectLst/>
                        <a:latin typeface="+mn-lt"/>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66144321"/>
                  </a:ext>
                </a:extLst>
              </a:tr>
            </a:tbl>
          </a:graphicData>
        </a:graphic>
      </p:graphicFrame>
    </p:spTree>
    <p:extLst>
      <p:ext uri="{BB962C8B-B14F-4D97-AF65-F5344CB8AC3E}">
        <p14:creationId xmlns:p14="http://schemas.microsoft.com/office/powerpoint/2010/main" val="3512865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C825B14-BDB7-4A28-A28D-E1B601C81724}"/>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放置函数</a:t>
            </a:r>
            <a:r>
              <a:rPr lang="en-US" altLang="zh-CN" sz="3200" b="1" dirty="0">
                <a:solidFill>
                  <a:srgbClr val="A43F27"/>
                </a:solidFill>
                <a:latin typeface="Arial"/>
                <a:cs typeface="Arial"/>
              </a:rPr>
              <a:t>——</a:t>
            </a:r>
            <a:r>
              <a:rPr lang="zh-CN" altLang="en-US" sz="3200" b="1" dirty="0">
                <a:solidFill>
                  <a:srgbClr val="A43F27"/>
                </a:solidFill>
                <a:latin typeface="Arial"/>
                <a:cs typeface="Arial"/>
              </a:rPr>
              <a:t>映射</a:t>
            </a:r>
          </a:p>
        </p:txBody>
      </p:sp>
      <p:sp>
        <p:nvSpPr>
          <p:cNvPr id="11" name="文本框 10">
            <a:extLst>
              <a:ext uri="{FF2B5EF4-FFF2-40B4-BE49-F238E27FC236}">
                <a16:creationId xmlns:a16="http://schemas.microsoft.com/office/drawing/2014/main" id="{42402C4B-9444-4B40-8F54-612AE02B5B6E}"/>
              </a:ext>
            </a:extLst>
          </p:cNvPr>
          <p:cNvSpPr txBox="1"/>
          <p:nvPr/>
        </p:nvSpPr>
        <p:spPr>
          <a:xfrm>
            <a:off x="1707045" y="1872678"/>
            <a:ext cx="7884216" cy="647741"/>
          </a:xfrm>
          <a:prstGeom prst="rect">
            <a:avLst/>
          </a:prstGeom>
          <a:noFill/>
        </p:spPr>
        <p:txBody>
          <a:bodyPr wrap="square">
            <a:spAutoFit/>
          </a:bodyPr>
          <a:lstStyle/>
          <a:p>
            <a:pPr indent="266700" algn="just">
              <a:lnSpc>
                <a:spcPts val="2200"/>
              </a:lnSpc>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当博弈单元提供下棋位置时，需要利用映射函数完成机械臂坐标系—电脑棋盘坐标系之间转换，映射函数如下：</a:t>
            </a:r>
          </a:p>
        </p:txBody>
      </p:sp>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B690EFD6-4237-4154-AA6C-6647A098F2D7}"/>
                  </a:ext>
                </a:extLst>
              </p:cNvPr>
              <p:cNvSpPr txBox="1"/>
              <p:nvPr/>
            </p:nvSpPr>
            <p:spPr>
              <a:xfrm>
                <a:off x="3047172" y="2948195"/>
                <a:ext cx="6097656" cy="374461"/>
              </a:xfrm>
              <a:prstGeom prst="rect">
                <a:avLst/>
              </a:prstGeom>
              <a:noFill/>
            </p:spPr>
            <p:txBody>
              <a:bodyPr wrap="square">
                <a:spAutoFit/>
              </a:bodyPr>
              <a:lstStyle/>
              <a:p>
                <a:pPr algn="ctr">
                  <a:lnSpc>
                    <a:spcPts val="2200"/>
                  </a:lnSpc>
                </a:pPr>
                <a14:m>
                  <m:oMathPara xmlns:m="http://schemas.openxmlformats.org/officeDocument/2006/math">
                    <m:oMathParaPr>
                      <m:jc m:val="centerGroup"/>
                    </m:oMathParaPr>
                    <m:oMath xmlns:m="http://schemas.openxmlformats.org/officeDocument/2006/math">
                      <m:r>
                        <a:rPr lang="en-US" altLang="zh-CN" sz="1800" kern="100" smtClean="0">
                          <a:effectLst/>
                          <a:latin typeface="Cambria Math" panose="02040503050406030204" pitchFamily="18" charset="0"/>
                        </a:rPr>
                        <m:t>𝑋</m:t>
                      </m:r>
                      <m:r>
                        <a:rPr lang="en-US" altLang="zh-CN" sz="1800" kern="100" smtClean="0">
                          <a:effectLst/>
                          <a:latin typeface="Cambria Math" panose="02040503050406030204" pitchFamily="18" charset="0"/>
                        </a:rPr>
                        <m:t>:    </m:t>
                      </m:r>
                      <m:r>
                        <a:rPr lang="en-US" altLang="zh-CN" sz="1800" kern="100" smtClean="0">
                          <a:effectLst/>
                          <a:latin typeface="Cambria Math" panose="02040503050406030204" pitchFamily="18" charset="0"/>
                        </a:rPr>
                        <m:t>𝐴</m:t>
                      </m:r>
                      <m:r>
                        <a:rPr lang="en-US" altLang="zh-CN" sz="1800" kern="100" smtClean="0">
                          <a:effectLst/>
                          <a:latin typeface="Cambria Math" panose="02040503050406030204" pitchFamily="18" charset="0"/>
                        </a:rPr>
                        <m:t> = −2∗</m:t>
                      </m:r>
                      <m:r>
                        <a:rPr lang="en-US" altLang="zh-CN" sz="1800" kern="100" smtClean="0">
                          <a:effectLst/>
                          <a:latin typeface="Cambria Math" panose="02040503050406030204" pitchFamily="18" charset="0"/>
                        </a:rPr>
                        <m:t>𝐵</m:t>
                      </m:r>
                      <m:r>
                        <a:rPr lang="en-US" altLang="zh-CN" sz="1800" kern="100" smtClean="0">
                          <a:effectLst/>
                          <a:latin typeface="Cambria Math" panose="02040503050406030204" pitchFamily="18" charset="0"/>
                        </a:rPr>
                        <m:t>+10</m:t>
                      </m:r>
                    </m:oMath>
                  </m:oMathPara>
                </a14:m>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14" name="文本框 13">
                <a:extLst>
                  <a:ext uri="{FF2B5EF4-FFF2-40B4-BE49-F238E27FC236}">
                    <a16:creationId xmlns:a16="http://schemas.microsoft.com/office/drawing/2014/main" id="{B690EFD6-4237-4154-AA6C-6647A098F2D7}"/>
                  </a:ext>
                </a:extLst>
              </p:cNvPr>
              <p:cNvSpPr txBox="1">
                <a:spLocks noRot="1" noChangeAspect="1" noMove="1" noResize="1" noEditPoints="1" noAdjustHandles="1" noChangeArrowheads="1" noChangeShapeType="1" noTextEdit="1"/>
              </p:cNvSpPr>
              <p:nvPr/>
            </p:nvSpPr>
            <p:spPr>
              <a:xfrm>
                <a:off x="3047172" y="2948195"/>
                <a:ext cx="6097656" cy="374461"/>
              </a:xfrm>
              <a:prstGeom prst="rect">
                <a:avLst/>
              </a:prstGeo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文本框 15">
                <a:extLst>
                  <a:ext uri="{FF2B5EF4-FFF2-40B4-BE49-F238E27FC236}">
                    <a16:creationId xmlns:a16="http://schemas.microsoft.com/office/drawing/2014/main" id="{6A15CB85-CFE6-4F7B-AD57-02D822D91D1E}"/>
                  </a:ext>
                </a:extLst>
              </p:cNvPr>
              <p:cNvSpPr txBox="1"/>
              <p:nvPr/>
            </p:nvSpPr>
            <p:spPr>
              <a:xfrm>
                <a:off x="3047172" y="3322656"/>
                <a:ext cx="6097656" cy="374461"/>
              </a:xfrm>
              <a:prstGeom prst="rect">
                <a:avLst/>
              </a:prstGeom>
              <a:noFill/>
            </p:spPr>
            <p:txBody>
              <a:bodyPr wrap="square">
                <a:spAutoFit/>
              </a:bodyPr>
              <a:lstStyle/>
              <a:p>
                <a:pPr algn="ctr">
                  <a:lnSpc>
                    <a:spcPts val="2200"/>
                  </a:lnSpc>
                </a:pPr>
                <a14:m>
                  <m:oMathPara xmlns:m="http://schemas.openxmlformats.org/officeDocument/2006/math">
                    <m:oMathParaPr>
                      <m:jc m:val="centerGroup"/>
                    </m:oMathParaPr>
                    <m:oMath xmlns:m="http://schemas.openxmlformats.org/officeDocument/2006/math">
                      <m:r>
                        <a:rPr lang="en-US" altLang="zh-CN" sz="1800" kern="100" smtClean="0">
                          <a:effectLst/>
                          <a:latin typeface="Cambria Math" panose="02040503050406030204" pitchFamily="18" charset="0"/>
                        </a:rPr>
                        <m:t>𝑌</m:t>
                      </m:r>
                      <m:r>
                        <a:rPr lang="en-US" altLang="zh-CN" sz="1800" kern="100" smtClean="0">
                          <a:effectLst/>
                          <a:latin typeface="Cambria Math" panose="02040503050406030204" pitchFamily="18" charset="0"/>
                        </a:rPr>
                        <m:t>:     </m:t>
                      </m:r>
                      <m:r>
                        <a:rPr lang="en-US" altLang="zh-CN" sz="1800" kern="100" smtClean="0">
                          <a:effectLst/>
                          <a:latin typeface="Cambria Math" panose="02040503050406030204" pitchFamily="18" charset="0"/>
                        </a:rPr>
                        <m:t>𝐴</m:t>
                      </m:r>
                      <m:r>
                        <a:rPr lang="en-US" altLang="zh-CN" sz="1800" kern="100" smtClean="0">
                          <a:effectLst/>
                          <a:latin typeface="Cambria Math" panose="02040503050406030204" pitchFamily="18" charset="0"/>
                        </a:rPr>
                        <m:t> = 2.5∗</m:t>
                      </m:r>
                      <m:r>
                        <a:rPr lang="en-US" altLang="zh-CN" sz="1800" kern="100" smtClean="0">
                          <a:effectLst/>
                          <a:latin typeface="Cambria Math" panose="02040503050406030204" pitchFamily="18" charset="0"/>
                        </a:rPr>
                        <m:t>𝐵</m:t>
                      </m:r>
                      <m:r>
                        <a:rPr lang="en-US" altLang="zh-CN" sz="1800" kern="100" smtClean="0">
                          <a:effectLst/>
                          <a:latin typeface="Cambria Math" panose="02040503050406030204" pitchFamily="18" charset="0"/>
                        </a:rPr>
                        <m:t>+10</m:t>
                      </m:r>
                    </m:oMath>
                  </m:oMathPara>
                </a14:m>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mc:Choice>
        <mc:Fallback xmlns="">
          <p:sp>
            <p:nvSpPr>
              <p:cNvPr id="16" name="文本框 15">
                <a:extLst>
                  <a:ext uri="{FF2B5EF4-FFF2-40B4-BE49-F238E27FC236}">
                    <a16:creationId xmlns:a16="http://schemas.microsoft.com/office/drawing/2014/main" id="{6A15CB85-CFE6-4F7B-AD57-02D822D91D1E}"/>
                  </a:ext>
                </a:extLst>
              </p:cNvPr>
              <p:cNvSpPr txBox="1">
                <a:spLocks noRot="1" noChangeAspect="1" noMove="1" noResize="1" noEditPoints="1" noAdjustHandles="1" noChangeArrowheads="1" noChangeShapeType="1" noTextEdit="1"/>
              </p:cNvSpPr>
              <p:nvPr/>
            </p:nvSpPr>
            <p:spPr>
              <a:xfrm>
                <a:off x="3047172" y="3322656"/>
                <a:ext cx="6097656" cy="374461"/>
              </a:xfrm>
              <a:prstGeom prst="rect">
                <a:avLst/>
              </a:prstGeom>
              <a:blipFill>
                <a:blip r:embed="rId3"/>
                <a:stretch>
                  <a:fillRect/>
                </a:stretch>
              </a:blipFill>
            </p:spPr>
            <p:txBody>
              <a:bodyPr/>
              <a:lstStyle/>
              <a:p>
                <a:r>
                  <a:rPr lang="zh-CN" altLang="en-US">
                    <a:noFill/>
                  </a:rPr>
                  <a:t> </a:t>
                </a:r>
              </a:p>
            </p:txBody>
          </p:sp>
        </mc:Fallback>
      </mc:AlternateContent>
      <p:sp>
        <p:nvSpPr>
          <p:cNvPr id="18" name="文本框 17">
            <a:extLst>
              <a:ext uri="{FF2B5EF4-FFF2-40B4-BE49-F238E27FC236}">
                <a16:creationId xmlns:a16="http://schemas.microsoft.com/office/drawing/2014/main" id="{BCC5D14B-6917-4239-8FDD-1A15377BCFD4}"/>
              </a:ext>
            </a:extLst>
          </p:cNvPr>
          <p:cNvSpPr txBox="1"/>
          <p:nvPr/>
        </p:nvSpPr>
        <p:spPr>
          <a:xfrm>
            <a:off x="2005219" y="4014417"/>
            <a:ext cx="7884216" cy="369332"/>
          </a:xfrm>
          <a:prstGeom prst="rect">
            <a:avLst/>
          </a:prstGeom>
          <a:noFill/>
        </p:spPr>
        <p:txBody>
          <a:bodyPr wrap="square">
            <a:spAutoFit/>
          </a:bodyPr>
          <a:lstStyle/>
          <a:p>
            <a:r>
              <a:rPr lang="en-US" altLang="zh-CN" sz="1800" dirty="0">
                <a:effectLst/>
                <a:ea typeface="等线" panose="02010600030101010101" pitchFamily="2" charset="-122"/>
                <a:cs typeface="Times New Roman" panose="02020603050405020304" pitchFamily="18" charset="0"/>
              </a:rPr>
              <a:t>   </a:t>
            </a:r>
            <a:r>
              <a:rPr lang="zh-CN" altLang="zh-CN" sz="1800" dirty="0">
                <a:effectLst/>
                <a:ea typeface="等线" panose="02010600030101010101" pitchFamily="2" charset="-122"/>
                <a:cs typeface="Times New Roman" panose="02020603050405020304" pitchFamily="18" charset="0"/>
              </a:rPr>
              <a:t>其中，</a:t>
            </a:r>
            <a:r>
              <a:rPr lang="en-US" altLang="zh-CN" sz="1800" dirty="0">
                <a:effectLst/>
                <a:ea typeface="等线" panose="02010600030101010101" pitchFamily="2" charset="-122"/>
                <a:cs typeface="Times New Roman" panose="02020603050405020304" pitchFamily="18" charset="0"/>
              </a:rPr>
              <a:t>A</a:t>
            </a:r>
            <a:r>
              <a:rPr lang="zh-CN" altLang="zh-CN" sz="1800" dirty="0">
                <a:effectLst/>
                <a:ea typeface="等线" panose="02010600030101010101" pitchFamily="2" charset="-122"/>
                <a:cs typeface="Times New Roman" panose="02020603050405020304" pitchFamily="18" charset="0"/>
              </a:rPr>
              <a:t>是机械臂坐标系中坐标，</a:t>
            </a:r>
            <a:r>
              <a:rPr lang="en-US" altLang="zh-CN" sz="1800" dirty="0">
                <a:effectLst/>
                <a:ea typeface="等线" panose="02010600030101010101" pitchFamily="2" charset="-122"/>
                <a:cs typeface="Times New Roman" panose="02020603050405020304" pitchFamily="18" charset="0"/>
              </a:rPr>
              <a:t>B</a:t>
            </a:r>
            <a:r>
              <a:rPr lang="zh-CN" altLang="zh-CN" sz="1800" dirty="0">
                <a:effectLst/>
                <a:ea typeface="等线" panose="02010600030101010101" pitchFamily="2" charset="-122"/>
                <a:cs typeface="Times New Roman" panose="02020603050405020304" pitchFamily="18" charset="0"/>
              </a:rPr>
              <a:t>是电脑棋盘坐标系的坐标。</a:t>
            </a:r>
            <a:r>
              <a:rPr lang="en-US" altLang="zh-CN" sz="1800" dirty="0">
                <a:effectLst/>
                <a:ea typeface="等线" panose="02010600030101010101" pitchFamily="2" charset="-122"/>
                <a:cs typeface="Times New Roman" panose="02020603050405020304" pitchFamily="18" charset="0"/>
              </a:rPr>
              <a:t> </a:t>
            </a:r>
            <a:endParaRPr lang="zh-CN" altLang="en-US" dirty="0"/>
          </a:p>
        </p:txBody>
      </p:sp>
    </p:spTree>
    <p:extLst>
      <p:ext uri="{BB962C8B-B14F-4D97-AF65-F5344CB8AC3E}">
        <p14:creationId xmlns:p14="http://schemas.microsoft.com/office/powerpoint/2010/main" val="18570907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C825B14-BDB7-4A28-A28D-E1B601C81724}"/>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放置函数</a:t>
            </a:r>
            <a:r>
              <a:rPr lang="en-US" altLang="zh-CN" sz="3200" b="1" dirty="0">
                <a:solidFill>
                  <a:srgbClr val="A43F27"/>
                </a:solidFill>
                <a:latin typeface="Arial"/>
                <a:cs typeface="Arial"/>
              </a:rPr>
              <a:t>——</a:t>
            </a:r>
            <a:r>
              <a:rPr lang="zh-CN" altLang="en-US" sz="3200" b="1" dirty="0">
                <a:solidFill>
                  <a:srgbClr val="A43F27"/>
                </a:solidFill>
                <a:latin typeface="Arial"/>
                <a:cs typeface="Arial"/>
              </a:rPr>
              <a:t>正逆运动学</a:t>
            </a:r>
          </a:p>
        </p:txBody>
      </p:sp>
      <p:sp>
        <p:nvSpPr>
          <p:cNvPr id="8" name="文本框 7">
            <a:extLst>
              <a:ext uri="{FF2B5EF4-FFF2-40B4-BE49-F238E27FC236}">
                <a16:creationId xmlns:a16="http://schemas.microsoft.com/office/drawing/2014/main" id="{4B10993A-62BF-48B8-8C3F-C55A35152D8F}"/>
              </a:ext>
            </a:extLst>
          </p:cNvPr>
          <p:cNvSpPr txBox="1"/>
          <p:nvPr/>
        </p:nvSpPr>
        <p:spPr>
          <a:xfrm>
            <a:off x="1776620" y="1696103"/>
            <a:ext cx="8162510" cy="1215717"/>
          </a:xfrm>
          <a:prstGeom prst="rect">
            <a:avLst/>
          </a:prstGeom>
          <a:noFill/>
        </p:spPr>
        <p:txBody>
          <a:bodyPr wrap="square">
            <a:spAutoFit/>
          </a:bodyPr>
          <a:lstStyle/>
          <a:p>
            <a:pPr algn="just">
              <a:lnSpc>
                <a:spcPts val="2200"/>
              </a:lnSpc>
            </a:pP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这个是机械臂自带的控制函数，参数为坐标位置，输出为</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号四个舵机的旋转角度。由于五子棋直径约为</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2.5cm</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，为了在放置其他棋子时不影响其他已放置棋子的状态，且能随距离远近调整高度，总结出如下方案：</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dirty="0">
                <a:effectLst/>
                <a:ea typeface="宋体" panose="02010600030101010101" pitchFamily="2" charset="-122"/>
                <a:cs typeface="Times New Roman" panose="02020603050405020304" pitchFamily="18" charset="0"/>
              </a:rPr>
              <a:t>       </a:t>
            </a:r>
            <a:r>
              <a:rPr lang="zh-CN" altLang="zh-CN" sz="1800" dirty="0">
                <a:effectLst/>
                <a:ea typeface="宋体" panose="02010600030101010101" pitchFamily="2" charset="-122"/>
                <a:cs typeface="Times New Roman" panose="02020603050405020304" pitchFamily="18" charset="0"/>
              </a:rPr>
              <a:t>放置高度与坐标关系：</a:t>
            </a:r>
            <a:endParaRPr lang="zh-CN" altLang="en-US" dirty="0"/>
          </a:p>
        </p:txBody>
      </p:sp>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3145CB41-211B-4471-B89F-BA9B996DF784}"/>
                  </a:ext>
                </a:extLst>
              </p:cNvPr>
              <p:cNvSpPr txBox="1"/>
              <p:nvPr/>
            </p:nvSpPr>
            <p:spPr>
              <a:xfrm>
                <a:off x="2581689" y="2911820"/>
                <a:ext cx="6097656"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𝑧</m:t>
                      </m:r>
                      <m:r>
                        <a:rPr lang="zh-CN" altLang="en-US" i="0">
                          <a:latin typeface="Cambria Math" panose="02040503050406030204" pitchFamily="18" charset="0"/>
                        </a:rPr>
                        <m:t> = 0.05∗</m:t>
                      </m:r>
                      <m:r>
                        <a:rPr lang="zh-CN" altLang="en-US" i="1">
                          <a:latin typeface="Cambria Math" panose="02040503050406030204" pitchFamily="18" charset="0"/>
                        </a:rPr>
                        <m:t>𝑦</m:t>
                      </m:r>
                      <m:r>
                        <a:rPr lang="zh-CN" altLang="en-US" i="0">
                          <a:latin typeface="Cambria Math" panose="02040503050406030204" pitchFamily="18" charset="0"/>
                        </a:rPr>
                        <m:t>+1.5</m:t>
                      </m:r>
                    </m:oMath>
                  </m:oMathPara>
                </a14:m>
                <a:endParaRPr lang="zh-CN" altLang="en-US" dirty="0"/>
              </a:p>
            </p:txBody>
          </p:sp>
        </mc:Choice>
        <mc:Fallback xmlns="">
          <p:sp>
            <p:nvSpPr>
              <p:cNvPr id="10" name="文本框 9">
                <a:extLst>
                  <a:ext uri="{FF2B5EF4-FFF2-40B4-BE49-F238E27FC236}">
                    <a16:creationId xmlns:a16="http://schemas.microsoft.com/office/drawing/2014/main" id="{3145CB41-211B-4471-B89F-BA9B996DF784}"/>
                  </a:ext>
                </a:extLst>
              </p:cNvPr>
              <p:cNvSpPr txBox="1">
                <a:spLocks noRot="1" noChangeAspect="1" noMove="1" noResize="1" noEditPoints="1" noAdjustHandles="1" noChangeArrowheads="1" noChangeShapeType="1" noTextEdit="1"/>
              </p:cNvSpPr>
              <p:nvPr/>
            </p:nvSpPr>
            <p:spPr>
              <a:xfrm>
                <a:off x="2581689" y="2911820"/>
                <a:ext cx="6097656" cy="369332"/>
              </a:xfrm>
              <a:prstGeom prst="rect">
                <a:avLst/>
              </a:prstGeom>
              <a:blipFill>
                <a:blip r:embed="rId2"/>
                <a:stretch>
                  <a:fillRect b="-6667"/>
                </a:stretch>
              </a:blipFill>
            </p:spPr>
            <p:txBody>
              <a:bodyPr/>
              <a:lstStyle/>
              <a:p>
                <a:r>
                  <a:rPr lang="zh-CN" altLang="en-US">
                    <a:noFill/>
                  </a:rPr>
                  <a:t> </a:t>
                </a:r>
              </a:p>
            </p:txBody>
          </p:sp>
        </mc:Fallback>
      </mc:AlternateContent>
      <p:sp>
        <p:nvSpPr>
          <p:cNvPr id="12" name="文本框 11">
            <a:extLst>
              <a:ext uri="{FF2B5EF4-FFF2-40B4-BE49-F238E27FC236}">
                <a16:creationId xmlns:a16="http://schemas.microsoft.com/office/drawing/2014/main" id="{7F8D141C-90CF-4408-B0AA-64E0A751BC95}"/>
              </a:ext>
            </a:extLst>
          </p:cNvPr>
          <p:cNvSpPr txBox="1"/>
          <p:nvPr/>
        </p:nvSpPr>
        <p:spPr>
          <a:xfrm>
            <a:off x="1915766" y="3281152"/>
            <a:ext cx="8023363" cy="925190"/>
          </a:xfrm>
          <a:prstGeom prst="rect">
            <a:avLst/>
          </a:prstGeom>
          <a:noFill/>
        </p:spPr>
        <p:txBody>
          <a:bodyPr wrap="square">
            <a:spAutoFit/>
          </a:bodyPr>
          <a:lstStyle/>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精调：</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将机械臂到达指定位置后，调整</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号舵机位置，并使前爪旋转</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45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度，以斜侧入的形式进行放置。</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58063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DB5C2BE-2071-45B6-9FF8-02E719E1F64A}"/>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深度学习</a:t>
            </a:r>
          </a:p>
        </p:txBody>
      </p:sp>
      <p:sp>
        <p:nvSpPr>
          <p:cNvPr id="6" name="文本框 5">
            <a:extLst>
              <a:ext uri="{FF2B5EF4-FFF2-40B4-BE49-F238E27FC236}">
                <a16:creationId xmlns:a16="http://schemas.microsoft.com/office/drawing/2014/main" id="{56823B98-C5E6-4B4C-A82A-094D9CA7EBC6}"/>
              </a:ext>
            </a:extLst>
          </p:cNvPr>
          <p:cNvSpPr txBox="1"/>
          <p:nvPr/>
        </p:nvSpPr>
        <p:spPr>
          <a:xfrm>
            <a:off x="1772865" y="1623935"/>
            <a:ext cx="8382811" cy="1805065"/>
          </a:xfrm>
          <a:prstGeom prst="rect">
            <a:avLst/>
          </a:prstGeom>
          <a:noFill/>
        </p:spPr>
        <p:txBody>
          <a:bodyPr wrap="square">
            <a:spAutoFit/>
          </a:bodyPr>
          <a:lstStyle/>
          <a:p>
            <a:pPr indent="2667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这里使用深度学习的方式，学习目标是构建目标位置与</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号舵机旋转角度的映射关系。</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首先基于正逆运动学的方法，记录机械臂在</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9*9</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棋牌上，共</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81</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个位置的舵机信息，构造训练集，详见</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position.txt</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之后构建了三层感知机，学习映射函数，在</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windows10</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r>
              <a:rPr lang="en-US" altLang="zh-CN" sz="1800" kern="100" dirty="0" err="1">
                <a:effectLst/>
                <a:latin typeface="等线" panose="02010600030101010101" pitchFamily="2" charset="-122"/>
                <a:ea typeface="宋体" panose="02010600030101010101" pitchFamily="2" charset="-122"/>
                <a:cs typeface="Times New Roman" panose="02020603050405020304" pitchFamily="18" charset="0"/>
              </a:rPr>
              <a:t>pytorch</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环境下进行训练，并将模型最终部署到树莓派上得以使用。具体参数如下：</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aphicFrame>
        <p:nvGraphicFramePr>
          <p:cNvPr id="7" name="表格 6">
            <a:extLst>
              <a:ext uri="{FF2B5EF4-FFF2-40B4-BE49-F238E27FC236}">
                <a16:creationId xmlns:a16="http://schemas.microsoft.com/office/drawing/2014/main" id="{02678DF6-A4A8-4191-9458-9883903AEC8D}"/>
              </a:ext>
            </a:extLst>
          </p:cNvPr>
          <p:cNvGraphicFramePr>
            <a:graphicFrameLocks noGrp="1"/>
          </p:cNvGraphicFramePr>
          <p:nvPr>
            <p:extLst>
              <p:ext uri="{D42A27DB-BD31-4B8C-83A1-F6EECF244321}">
                <p14:modId xmlns:p14="http://schemas.microsoft.com/office/powerpoint/2010/main" val="3954961361"/>
              </p:ext>
            </p:extLst>
          </p:nvPr>
        </p:nvGraphicFramePr>
        <p:xfrm>
          <a:off x="2414789" y="3886826"/>
          <a:ext cx="7497696" cy="1200621"/>
        </p:xfrm>
        <a:graphic>
          <a:graphicData uri="http://schemas.openxmlformats.org/drawingml/2006/table">
            <a:tbl>
              <a:tblPr firstRow="1" firstCol="1" bandRow="1">
                <a:tableStyleId>{3C2FFA5D-87B4-456A-9821-1D502468CF0F}</a:tableStyleId>
              </a:tblPr>
              <a:tblGrid>
                <a:gridCol w="1497487">
                  <a:extLst>
                    <a:ext uri="{9D8B030D-6E8A-4147-A177-3AD203B41FA5}">
                      <a16:colId xmlns:a16="http://schemas.microsoft.com/office/drawing/2014/main" val="1663132232"/>
                    </a:ext>
                  </a:extLst>
                </a:gridCol>
                <a:gridCol w="1499539">
                  <a:extLst>
                    <a:ext uri="{9D8B030D-6E8A-4147-A177-3AD203B41FA5}">
                      <a16:colId xmlns:a16="http://schemas.microsoft.com/office/drawing/2014/main" val="2706794019"/>
                    </a:ext>
                  </a:extLst>
                </a:gridCol>
                <a:gridCol w="1499539">
                  <a:extLst>
                    <a:ext uri="{9D8B030D-6E8A-4147-A177-3AD203B41FA5}">
                      <a16:colId xmlns:a16="http://schemas.microsoft.com/office/drawing/2014/main" val="2276119012"/>
                    </a:ext>
                  </a:extLst>
                </a:gridCol>
                <a:gridCol w="1499539">
                  <a:extLst>
                    <a:ext uri="{9D8B030D-6E8A-4147-A177-3AD203B41FA5}">
                      <a16:colId xmlns:a16="http://schemas.microsoft.com/office/drawing/2014/main" val="3172252188"/>
                    </a:ext>
                  </a:extLst>
                </a:gridCol>
                <a:gridCol w="1501592">
                  <a:extLst>
                    <a:ext uri="{9D8B030D-6E8A-4147-A177-3AD203B41FA5}">
                      <a16:colId xmlns:a16="http://schemas.microsoft.com/office/drawing/2014/main" val="3501565147"/>
                    </a:ext>
                  </a:extLst>
                </a:gridCol>
              </a:tblGrid>
              <a:tr h="743540">
                <a:tc>
                  <a:txBody>
                    <a:bodyPr/>
                    <a:lstStyle/>
                    <a:p>
                      <a:pPr marL="0" indent="266700" algn="ctr" defTabSz="914400" rtl="0" eaLnBrk="1" latinLnBrk="0" hangingPunct="1">
                        <a:lnSpc>
                          <a:spcPts val="2200"/>
                        </a:lnSpc>
                      </a:pPr>
                      <a:r>
                        <a:rPr lang="zh-CN" altLang="en-US" sz="1800" b="1" kern="100">
                          <a:solidFill>
                            <a:schemeClr val="lt1"/>
                          </a:solidFill>
                          <a:effectLst/>
                        </a:rPr>
                        <a:t>损失函数</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zh-CN" altLang="en-US" sz="1800" b="1" kern="100">
                          <a:solidFill>
                            <a:schemeClr val="lt1"/>
                          </a:solidFill>
                          <a:effectLst/>
                        </a:rPr>
                        <a:t>学习率</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a:solidFill>
                            <a:schemeClr val="lt1"/>
                          </a:solidFill>
                          <a:effectLst/>
                        </a:rPr>
                        <a:t>Epoch</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zh-CN" altLang="en-US" sz="1800" b="1" kern="100">
                          <a:solidFill>
                            <a:schemeClr val="lt1"/>
                          </a:solidFill>
                          <a:effectLst/>
                        </a:rPr>
                        <a:t>优化器</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a:solidFill>
                            <a:schemeClr val="lt1"/>
                          </a:solidFill>
                          <a:effectLst/>
                        </a:rPr>
                        <a:t>Loss</a:t>
                      </a:r>
                      <a:endParaRPr lang="zh-CN" altLang="en-US" sz="1800" b="1" kern="10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2273745732"/>
                  </a:ext>
                </a:extLst>
              </a:tr>
              <a:tr h="457081">
                <a:tc>
                  <a:txBody>
                    <a:bodyPr/>
                    <a:lstStyle/>
                    <a:p>
                      <a:pPr marL="0" indent="266700" algn="ctr" defTabSz="914400" rtl="0" eaLnBrk="1" latinLnBrk="0" hangingPunct="1">
                        <a:lnSpc>
                          <a:spcPts val="2200"/>
                        </a:lnSpc>
                      </a:pPr>
                      <a:r>
                        <a:rPr lang="en-US" sz="1800" b="1" kern="100" dirty="0">
                          <a:solidFill>
                            <a:schemeClr val="lt1"/>
                          </a:solidFill>
                          <a:effectLst/>
                        </a:rPr>
                        <a:t>MSE</a:t>
                      </a:r>
                      <a:endParaRPr lang="zh-CN" altLang="en-US" sz="1800" b="1" kern="100" dirty="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a:solidFill>
                            <a:schemeClr val="lt1"/>
                          </a:solidFill>
                          <a:effectLst/>
                        </a:rPr>
                        <a:t>0.01</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a:solidFill>
                            <a:schemeClr val="lt1"/>
                          </a:solidFill>
                          <a:effectLst/>
                        </a:rPr>
                        <a:t>240</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a:solidFill>
                            <a:schemeClr val="lt1"/>
                          </a:solidFill>
                          <a:effectLst/>
                        </a:rPr>
                        <a:t>Adam</a:t>
                      </a:r>
                      <a:endParaRPr lang="zh-CN" altLang="en-US" sz="1800" b="1" kern="100">
                        <a:solidFill>
                          <a:schemeClr val="lt1"/>
                        </a:solidFill>
                        <a:effectLst/>
                        <a:latin typeface="+mn-lt"/>
                        <a:ea typeface="+mn-ea"/>
                        <a:cs typeface="+mn-cs"/>
                      </a:endParaRPr>
                    </a:p>
                  </a:txBody>
                  <a:tcPr marL="68580" marR="68580" marT="0" marB="0"/>
                </a:tc>
                <a:tc>
                  <a:txBody>
                    <a:bodyPr/>
                    <a:lstStyle/>
                    <a:p>
                      <a:pPr marL="0" indent="266700" algn="ctr" defTabSz="914400" rtl="0" eaLnBrk="1" latinLnBrk="0" hangingPunct="1">
                        <a:lnSpc>
                          <a:spcPts val="2200"/>
                        </a:lnSpc>
                      </a:pPr>
                      <a:r>
                        <a:rPr lang="en-US" sz="1800" b="1" kern="100" dirty="0">
                          <a:solidFill>
                            <a:schemeClr val="lt1"/>
                          </a:solidFill>
                          <a:effectLst/>
                        </a:rPr>
                        <a:t>299.00</a:t>
                      </a:r>
                      <a:endParaRPr lang="zh-CN" altLang="en-US" sz="1800" b="1" kern="1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1330506084"/>
                  </a:ext>
                </a:extLst>
              </a:tr>
            </a:tbl>
          </a:graphicData>
        </a:graphic>
      </p:graphicFrame>
    </p:spTree>
    <p:extLst>
      <p:ext uri="{BB962C8B-B14F-4D97-AF65-F5344CB8AC3E}">
        <p14:creationId xmlns:p14="http://schemas.microsoft.com/office/powerpoint/2010/main" val="631527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A5E7FB2-11C1-46C4-89FE-085C823BEA63}"/>
              </a:ext>
            </a:extLst>
          </p:cNvPr>
          <p:cNvSpPr txBox="1"/>
          <p:nvPr/>
        </p:nvSpPr>
        <p:spPr>
          <a:xfrm>
            <a:off x="2093878" y="2261084"/>
            <a:ext cx="7400318" cy="2335832"/>
          </a:xfrm>
          <a:prstGeom prst="rect">
            <a:avLst/>
          </a:prstGeom>
          <a:noFill/>
        </p:spPr>
        <p:txBody>
          <a:bodyPr wrap="square">
            <a:spAutoFit/>
          </a:bodyPr>
          <a:lstStyle/>
          <a:p>
            <a:pPr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我们对五子棋的正反放置位置、放置坐标范围进行实验，得到以下结论：</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因为五子棋的正反两面质量不同（正面弧、背面平），所以喂给机械臂五子棋时需要将背面朝特定方位，使得五子棋放置时不会出现翻滚导致位置偏移；</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未进行坐标系转换时机械臂控制良好，进行转换后发现机械臂在</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X</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轴两侧均有误差，且随距原点越远误差越大，但总体仍处于可接受范围。经讨论，认为是由于机械臂下需放置棋盘，导致前后不水平，使映射呈非线性的状态。</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文本框 3">
            <a:extLst>
              <a:ext uri="{FF2B5EF4-FFF2-40B4-BE49-F238E27FC236}">
                <a16:creationId xmlns:a16="http://schemas.microsoft.com/office/drawing/2014/main" id="{9B127E1F-CF13-4FC3-AD3F-370315CE6FBF}"/>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实验结论</a:t>
            </a:r>
          </a:p>
        </p:txBody>
      </p:sp>
    </p:spTree>
    <p:extLst>
      <p:ext uri="{BB962C8B-B14F-4D97-AF65-F5344CB8AC3E}">
        <p14:creationId xmlns:p14="http://schemas.microsoft.com/office/powerpoint/2010/main" val="3346585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0" y="0"/>
            <a:ext cx="12192000" cy="6858000"/>
          </a:xfrm>
          <a:prstGeom prst="rect">
            <a:avLst/>
          </a:prstGeom>
          <a:gradFill>
            <a:gsLst>
              <a:gs pos="0">
                <a:schemeClr val="tx1">
                  <a:alpha val="2500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6198398" y="2679794"/>
            <a:ext cx="3502686" cy="8484518"/>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542672" y="-7709957"/>
            <a:ext cx="5106656" cy="12192000"/>
          </a:xfrm>
          <a:prstGeom prst="triangle">
            <a:avLst>
              <a:gd name="adj" fmla="val 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椭圆 19"/>
          <p:cNvSpPr/>
          <p:nvPr/>
        </p:nvSpPr>
        <p:spPr>
          <a:xfrm>
            <a:off x="5223671" y="3599543"/>
            <a:ext cx="1203630" cy="1203628"/>
          </a:xfrm>
          <a:prstGeom prst="ellipse">
            <a:avLst/>
          </a:prstGeom>
          <a:gradFill>
            <a:gsLst>
              <a:gs pos="15000">
                <a:srgbClr val="2ADED5"/>
              </a:gs>
              <a:gs pos="31000">
                <a:srgbClr val="64CAEA">
                  <a:alpha val="69804"/>
                </a:srgbClr>
              </a:gs>
              <a:gs pos="63000">
                <a:schemeClr val="accent1">
                  <a:lumMod val="20000"/>
                  <a:lumOff val="80000"/>
                  <a:alpha val="0"/>
                </a:schemeClr>
              </a:gs>
            </a:gsLst>
            <a:path path="shape">
              <a:fillToRect l="50000" t="50000" r="50000" b="50000"/>
            </a:path>
          </a:gradFill>
          <a:ln>
            <a:noFill/>
          </a:ln>
          <a:effectLst>
            <a:glow rad="127000">
              <a:srgbClr val="5D552C">
                <a:alpha val="4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407490" y="3783361"/>
            <a:ext cx="4650909" cy="835992"/>
            <a:chOff x="5260007" y="3311412"/>
            <a:chExt cx="4650909" cy="835992"/>
          </a:xfrm>
        </p:grpSpPr>
        <p:sp>
          <p:nvSpPr>
            <p:cNvPr id="17" name="椭圆 16"/>
            <p:cNvSpPr/>
            <p:nvPr/>
          </p:nvSpPr>
          <p:spPr>
            <a:xfrm>
              <a:off x="5260007" y="3311412"/>
              <a:ext cx="835992" cy="835992"/>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04</a:t>
              </a:r>
              <a:endParaRPr lang="zh-CN" altLang="en-US" sz="2800" dirty="0"/>
            </a:p>
          </p:txBody>
        </p:sp>
        <p:sp>
          <p:nvSpPr>
            <p:cNvPr id="19" name="文本框 18"/>
            <p:cNvSpPr txBox="1"/>
            <p:nvPr/>
          </p:nvSpPr>
          <p:spPr>
            <a:xfrm>
              <a:off x="6095999" y="3375467"/>
              <a:ext cx="3814917" cy="707886"/>
            </a:xfrm>
            <a:prstGeom prst="rect">
              <a:avLst/>
            </a:prstGeom>
            <a:noFill/>
          </p:spPr>
          <p:txBody>
            <a:bodyPr wrap="square" rtlCol="0">
              <a:spAutoFit/>
            </a:bodyPr>
            <a:lstStyle/>
            <a:p>
              <a:r>
                <a:rPr lang="zh-CN" altLang="en-US" sz="4000" dirty="0">
                  <a:solidFill>
                    <a:schemeClr val="bg1"/>
                  </a:solidFill>
                  <a:latin typeface="微软雅黑" panose="020B0503020204020204" charset="-122"/>
                  <a:ea typeface="微软雅黑" panose="020B0503020204020204" charset="-122"/>
                  <a:cs typeface="经典细隶书简" panose="02010609000101010101" pitchFamily="49" charset="-122"/>
                </a:rPr>
                <a:t>总结及展望</a:t>
              </a: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 -3.33333E-6 L 0 0.60973 " pathEditMode="relative" rAng="0" ptsTypes="AA">
                                      <p:cBhvr>
                                        <p:cTn id="6" dur="1200" fill="hold"/>
                                        <p:tgtEl>
                                          <p:spTgt spid="11"/>
                                        </p:tgtEl>
                                        <p:attrNameLst>
                                          <p:attrName>ppt_x</p:attrName>
                                          <p:attrName>ppt_y</p:attrName>
                                        </p:attrNameLst>
                                      </p:cBhvr>
                                      <p:rCtr x="0" y="30486"/>
                                    </p:animMotion>
                                  </p:childTnLst>
                                </p:cTn>
                              </p:par>
                              <p:par>
                                <p:cTn id="7" presetID="64" presetClass="path" presetSubtype="0" accel="50000" decel="50000" fill="hold" grpId="0" nodeType="withEffect">
                                  <p:stCondLst>
                                    <p:cond delay="0"/>
                                  </p:stCondLst>
                                  <p:childTnLst>
                                    <p:animMotion origin="layout" path="M -3.33333E-6 7.40741E-7 L -0.00117 -0.18704 " pathEditMode="relative" rAng="0" ptsTypes="AA">
                                      <p:cBhvr>
                                        <p:cTn id="8" dur="1200" fill="hold"/>
                                        <p:tgtEl>
                                          <p:spTgt spid="10"/>
                                        </p:tgtEl>
                                        <p:attrNameLst>
                                          <p:attrName>ppt_x</p:attrName>
                                          <p:attrName>ppt_y</p:attrName>
                                        </p:attrNameLst>
                                      </p:cBhvr>
                                      <p:rCtr x="-65" y="-9352"/>
                                    </p:animMotion>
                                  </p:childTnLst>
                                </p:cTn>
                              </p:par>
                            </p:childTnLst>
                          </p:cTn>
                        </p:par>
                        <p:par>
                          <p:cTn id="9" fill="hold">
                            <p:stCondLst>
                              <p:cond delay="1500"/>
                            </p:stCondLst>
                            <p:childTnLst>
                              <p:par>
                                <p:cTn id="10" presetID="6" presetClass="entr" presetSubtype="32"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out)">
                                      <p:cBhvr>
                                        <p:cTn id="12" dur="500"/>
                                        <p:tgtEl>
                                          <p:spTgt spid="20"/>
                                        </p:tgtEl>
                                      </p:cBhvr>
                                    </p:animEffect>
                                  </p:childTnLst>
                                </p:cTn>
                              </p:par>
                              <p:par>
                                <p:cTn id="13" presetID="6" presetClass="emph" presetSubtype="0" fill="hold" grpId="2" nodeType="withEffect">
                                  <p:stCondLst>
                                    <p:cond delay="0"/>
                                  </p:stCondLst>
                                  <p:childTnLst>
                                    <p:animScale>
                                      <p:cBhvr>
                                        <p:cTn id="14" dur="500" fill="hold"/>
                                        <p:tgtEl>
                                          <p:spTgt spid="20"/>
                                        </p:tgtEl>
                                      </p:cBhvr>
                                      <p:by x="1000000" y="1000000"/>
                                    </p:animScale>
                                  </p:childTnLst>
                                </p:cTn>
                              </p:par>
                              <p:par>
                                <p:cTn id="15" presetID="10" presetClass="exit" presetSubtype="0" fill="hold" grpId="1" nodeType="with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6E33448D-D2DD-4C82-A606-222E269D138A}"/>
              </a:ext>
            </a:extLst>
          </p:cNvPr>
          <p:cNvSpPr txBox="1"/>
          <p:nvPr/>
        </p:nvSpPr>
        <p:spPr>
          <a:xfrm>
            <a:off x="1957691" y="1370939"/>
            <a:ext cx="8411994" cy="3182218"/>
          </a:xfrm>
          <a:prstGeom prst="rect">
            <a:avLst/>
          </a:prstGeom>
          <a:noFill/>
        </p:spPr>
        <p:txBody>
          <a:bodyPr wrap="square">
            <a:spAutoFit/>
          </a:bodyPr>
          <a:lstStyle/>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不得不说，这次的大作业带给我们三个人的挑战很大。</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首先，在于问题复杂性。正如本文结构所示，本问题可以分解为三个部分：视觉单元、博弈单元和控制单元，同时涉及理论和硬件。在完成机械臂下棋的任务中，我们将课堂所讲授的知识成功应用真实场景中，不仅对于许多技术有了进一步的认识（如进化计算、监督学习、深度学习等），同时还对于树莓派的</a:t>
            </a:r>
            <a:r>
              <a:rPr lang="en-US" altLang="zh-CN" sz="1800" kern="100" dirty="0" err="1">
                <a:effectLst/>
                <a:latin typeface="等线" panose="02010600030101010101" pitchFamily="2" charset="-122"/>
                <a:ea typeface="宋体" panose="02010600030101010101" pitchFamily="2" charset="-122"/>
                <a:cs typeface="Times New Roman" panose="02020603050405020304" pitchFamily="18" charset="0"/>
              </a:rPr>
              <a:t>linux</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系统有所了解。</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lnSpc>
                <a:spcPts val="22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其次，在于合作调度的困难性。任务周期长达</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个月，如何合理地分配任务并最终进行整合便成为完成该任务的关键所在。本组于</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月</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20</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号进行第一次讨论，明确了任务子集以及个人的任务分配。在历经</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周的各部分代码撰写和调试，最终于</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6</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月</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15</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号将各部分整合到一起。这锻炼了我们小组合作能力，同时也使我们充分认识到了合作的重要性。</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文本框 3">
            <a:extLst>
              <a:ext uri="{FF2B5EF4-FFF2-40B4-BE49-F238E27FC236}">
                <a16:creationId xmlns:a16="http://schemas.microsoft.com/office/drawing/2014/main" id="{87289C51-11B3-4DFC-98AC-FA9F0FF37D0C}"/>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总结</a:t>
            </a:r>
          </a:p>
        </p:txBody>
      </p:sp>
    </p:spTree>
    <p:extLst>
      <p:ext uri="{BB962C8B-B14F-4D97-AF65-F5344CB8AC3E}">
        <p14:creationId xmlns:p14="http://schemas.microsoft.com/office/powerpoint/2010/main" val="1657395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825496"/>
            <a:ext cx="12192000" cy="1207008"/>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a:stCxn id="2" idx="1"/>
            <a:endCxn id="2" idx="3"/>
          </p:cNvCxnSpPr>
          <p:nvPr/>
        </p:nvCxnSpPr>
        <p:spPr>
          <a:xfrm>
            <a:off x="0" y="3429000"/>
            <a:ext cx="12192000" cy="0"/>
          </a:xfrm>
          <a:prstGeom prst="line">
            <a:avLst/>
          </a:prstGeom>
          <a:ln w="31750">
            <a:solidFill>
              <a:srgbClr val="2ADED5"/>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641173" y="1626061"/>
            <a:ext cx="2550922" cy="523220"/>
          </a:xfrm>
          <a:prstGeom prst="rect">
            <a:avLst/>
          </a:prstGeom>
          <a:noFill/>
        </p:spPr>
        <p:txBody>
          <a:bodyPr wrap="square" rtlCol="0">
            <a:spAutoFit/>
          </a:bodyPr>
          <a:lstStyle/>
          <a:p>
            <a:pPr lvl="0"/>
            <a:r>
              <a:rPr lang="zh-CN" altLang="en-US" sz="2800" dirty="0">
                <a:solidFill>
                  <a:prstClr val="black"/>
                </a:solidFill>
                <a:latin typeface="微软雅黑" panose="020B0503020204020204" charset="-122"/>
                <a:ea typeface="微软雅黑" panose="020B0503020204020204" charset="-122"/>
                <a:cs typeface="经典细隶书简" panose="02010609000101010101" pitchFamily="49" charset="-122"/>
              </a:rPr>
              <a:t>视觉单元</a:t>
            </a:r>
          </a:p>
        </p:txBody>
      </p:sp>
      <p:grpSp>
        <p:nvGrpSpPr>
          <p:cNvPr id="13" name="组合 12"/>
          <p:cNvGrpSpPr/>
          <p:nvPr/>
        </p:nvGrpSpPr>
        <p:grpSpPr>
          <a:xfrm>
            <a:off x="1872646" y="3429000"/>
            <a:ext cx="133954" cy="1398874"/>
            <a:chOff x="1771046" y="3429000"/>
            <a:chExt cx="133954" cy="1398874"/>
          </a:xfrm>
        </p:grpSpPr>
        <p:cxnSp>
          <p:nvCxnSpPr>
            <p:cNvPr id="11" name="直接连接符 10"/>
            <p:cNvCxnSpPr/>
            <p:nvPr/>
          </p:nvCxnSpPr>
          <p:spPr>
            <a:xfrm>
              <a:off x="1838023" y="3429000"/>
              <a:ext cx="0" cy="1264920"/>
            </a:xfrm>
            <a:prstGeom prst="line">
              <a:avLst/>
            </a:prstGeom>
            <a:ln w="12700">
              <a:solidFill>
                <a:srgbClr val="2ADED5"/>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771046" y="4693920"/>
              <a:ext cx="133954" cy="133954"/>
            </a:xfrm>
            <a:prstGeom prst="ellipse">
              <a:avLst/>
            </a:prstGeom>
            <a:noFill/>
            <a:ln>
              <a:solidFill>
                <a:srgbClr val="2ADE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4540401" y="3429000"/>
            <a:ext cx="133954" cy="1921388"/>
            <a:chOff x="1771046" y="3429000"/>
            <a:chExt cx="133954" cy="1921388"/>
          </a:xfrm>
        </p:grpSpPr>
        <p:cxnSp>
          <p:nvCxnSpPr>
            <p:cNvPr id="15" name="直接连接符 14"/>
            <p:cNvCxnSpPr>
              <a:endCxn id="16" idx="0"/>
            </p:cNvCxnSpPr>
            <p:nvPr/>
          </p:nvCxnSpPr>
          <p:spPr>
            <a:xfrm>
              <a:off x="1838023" y="3429000"/>
              <a:ext cx="0" cy="1787434"/>
            </a:xfrm>
            <a:prstGeom prst="line">
              <a:avLst/>
            </a:prstGeom>
            <a:ln w="12700">
              <a:solidFill>
                <a:srgbClr val="2ADED5"/>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1771046" y="5216434"/>
              <a:ext cx="133954" cy="133954"/>
            </a:xfrm>
            <a:prstGeom prst="ellipse">
              <a:avLst/>
            </a:prstGeom>
            <a:noFill/>
            <a:ln>
              <a:solidFill>
                <a:srgbClr val="2ADE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5626100" y="2030126"/>
            <a:ext cx="133954" cy="1398874"/>
            <a:chOff x="1771046" y="3429000"/>
            <a:chExt cx="133954" cy="1398874"/>
          </a:xfrm>
          <a:scene3d>
            <a:camera prst="orthographicFront">
              <a:rot lat="0" lon="0" rev="10800000"/>
            </a:camera>
            <a:lightRig rig="threePt" dir="t"/>
          </a:scene3d>
        </p:grpSpPr>
        <p:cxnSp>
          <p:nvCxnSpPr>
            <p:cNvPr id="19" name="直接连接符 18"/>
            <p:cNvCxnSpPr/>
            <p:nvPr/>
          </p:nvCxnSpPr>
          <p:spPr>
            <a:xfrm>
              <a:off x="1838023" y="3429000"/>
              <a:ext cx="0" cy="1264920"/>
            </a:xfrm>
            <a:prstGeom prst="line">
              <a:avLst/>
            </a:prstGeom>
            <a:ln w="12700">
              <a:solidFill>
                <a:srgbClr val="2ADED5"/>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1771046" y="4693920"/>
              <a:ext cx="133954" cy="133954"/>
            </a:xfrm>
            <a:prstGeom prst="ellipse">
              <a:avLst/>
            </a:prstGeom>
            <a:noFill/>
            <a:ln>
              <a:solidFill>
                <a:srgbClr val="2ADE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9085111" y="1499860"/>
            <a:ext cx="133954" cy="1921388"/>
            <a:chOff x="1771046" y="3429000"/>
            <a:chExt cx="133954" cy="1921388"/>
          </a:xfrm>
          <a:scene3d>
            <a:camera prst="orthographicFront">
              <a:rot lat="0" lon="0" rev="10800000"/>
            </a:camera>
            <a:lightRig rig="threePt" dir="t"/>
          </a:scene3d>
        </p:grpSpPr>
        <p:cxnSp>
          <p:nvCxnSpPr>
            <p:cNvPr id="22" name="直接连接符 21"/>
            <p:cNvCxnSpPr>
              <a:endCxn id="23" idx="0"/>
            </p:cNvCxnSpPr>
            <p:nvPr/>
          </p:nvCxnSpPr>
          <p:spPr>
            <a:xfrm>
              <a:off x="1838023" y="3429000"/>
              <a:ext cx="0" cy="1787434"/>
            </a:xfrm>
            <a:prstGeom prst="line">
              <a:avLst/>
            </a:prstGeom>
            <a:ln w="12700">
              <a:solidFill>
                <a:srgbClr val="2ADED5"/>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1771046" y="5216434"/>
              <a:ext cx="133954" cy="133954"/>
            </a:xfrm>
            <a:prstGeom prst="ellipse">
              <a:avLst/>
            </a:prstGeom>
            <a:noFill/>
            <a:ln>
              <a:solidFill>
                <a:srgbClr val="2ADE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4858523" y="4737225"/>
            <a:ext cx="2550922" cy="523220"/>
          </a:xfrm>
          <a:prstGeom prst="rect">
            <a:avLst/>
          </a:prstGeom>
          <a:noFill/>
        </p:spPr>
        <p:txBody>
          <a:bodyPr wrap="square" rtlCol="0">
            <a:spAutoFit/>
          </a:bodyPr>
          <a:lstStyle/>
          <a:p>
            <a:pPr lvl="0"/>
            <a:r>
              <a:rPr lang="zh-CN" altLang="en-US" sz="2800" dirty="0">
                <a:solidFill>
                  <a:prstClr val="black"/>
                </a:solidFill>
                <a:latin typeface="微软雅黑" panose="020B0503020204020204" charset="-122"/>
                <a:ea typeface="微软雅黑" panose="020B0503020204020204" charset="-122"/>
                <a:cs typeface="经典细隶书简" panose="02010609000101010101" pitchFamily="49" charset="-122"/>
              </a:rPr>
              <a:t>博弈单元</a:t>
            </a:r>
          </a:p>
        </p:txBody>
      </p:sp>
      <p:sp>
        <p:nvSpPr>
          <p:cNvPr id="39" name="矩形 38"/>
          <p:cNvSpPr/>
          <p:nvPr/>
        </p:nvSpPr>
        <p:spPr>
          <a:xfrm>
            <a:off x="0" y="0"/>
            <a:ext cx="6400800" cy="152400"/>
          </a:xfrm>
          <a:prstGeom prst="rect">
            <a:avLst/>
          </a:prstGeom>
          <a:solidFill>
            <a:srgbClr val="10DC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0" y="61387"/>
            <a:ext cx="6400800" cy="523220"/>
          </a:xfrm>
          <a:prstGeom prst="rect">
            <a:avLst/>
          </a:prstGeom>
          <a:noFill/>
        </p:spPr>
        <p:txBody>
          <a:bodyPr wrap="square" rtlCol="0">
            <a:spAutoFit/>
          </a:bodyPr>
          <a:lstStyle/>
          <a:p>
            <a:pPr algn="dist"/>
            <a:r>
              <a:rPr lang="en-US" altLang="zh-CN" sz="2800" dirty="0">
                <a:latin typeface="Simply City Light" panose="020B0303020202080204" pitchFamily="34" charset="0"/>
                <a:ea typeface="经典细隶书简" panose="02010609000101010101" pitchFamily="49" charset="-122"/>
                <a:cs typeface="Cordia New" panose="020B0304020202020204" pitchFamily="34" charset="-34"/>
              </a:rPr>
              <a:t>CONTENT</a:t>
            </a:r>
            <a:endParaRPr lang="zh-CN" altLang="en-US" sz="2800" dirty="0">
              <a:latin typeface="Simply City Light" panose="020B0303020202080204" pitchFamily="34" charset="0"/>
              <a:ea typeface="经典细隶书简" panose="02010609000101010101" pitchFamily="49" charset="-122"/>
              <a:cs typeface="Cordia New" panose="020B0304020202020204" pitchFamily="34" charset="-34"/>
            </a:endParaRPr>
          </a:p>
        </p:txBody>
      </p:sp>
      <p:sp>
        <p:nvSpPr>
          <p:cNvPr id="41" name="椭圆 40"/>
          <p:cNvSpPr/>
          <p:nvPr/>
        </p:nvSpPr>
        <p:spPr>
          <a:xfrm>
            <a:off x="926849" y="1592540"/>
            <a:ext cx="641374" cy="641374"/>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01</a:t>
            </a:r>
            <a:endParaRPr lang="zh-CN" altLang="en-US" sz="2000" dirty="0"/>
          </a:p>
        </p:txBody>
      </p:sp>
      <p:sp>
        <p:nvSpPr>
          <p:cNvPr id="42" name="椭圆 41"/>
          <p:cNvSpPr/>
          <p:nvPr/>
        </p:nvSpPr>
        <p:spPr>
          <a:xfrm>
            <a:off x="3848486" y="4709014"/>
            <a:ext cx="641374" cy="641374"/>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02</a:t>
            </a:r>
            <a:endParaRPr lang="zh-CN" altLang="en-US" sz="2000" dirty="0"/>
          </a:p>
        </p:txBody>
      </p:sp>
      <p:sp>
        <p:nvSpPr>
          <p:cNvPr id="43" name="椭圆 42"/>
          <p:cNvSpPr/>
          <p:nvPr/>
        </p:nvSpPr>
        <p:spPr>
          <a:xfrm>
            <a:off x="5118680" y="1028738"/>
            <a:ext cx="641374" cy="641374"/>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03</a:t>
            </a:r>
            <a:endParaRPr lang="zh-CN" altLang="en-US" sz="2000" dirty="0"/>
          </a:p>
        </p:txBody>
      </p:sp>
      <p:sp>
        <p:nvSpPr>
          <p:cNvPr id="44" name="椭圆 43"/>
          <p:cNvSpPr/>
          <p:nvPr/>
        </p:nvSpPr>
        <p:spPr>
          <a:xfrm>
            <a:off x="7659371" y="3761977"/>
            <a:ext cx="641374" cy="641374"/>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04</a:t>
            </a:r>
            <a:endParaRPr lang="zh-CN" altLang="en-US" sz="2000" dirty="0"/>
          </a:p>
        </p:txBody>
      </p:sp>
      <p:sp>
        <p:nvSpPr>
          <p:cNvPr id="38" name="文本框 37">
            <a:extLst>
              <a:ext uri="{FF2B5EF4-FFF2-40B4-BE49-F238E27FC236}">
                <a16:creationId xmlns:a16="http://schemas.microsoft.com/office/drawing/2014/main" id="{ACC6A9EA-A5F1-449B-A34D-58C97BD2F98B}"/>
              </a:ext>
            </a:extLst>
          </p:cNvPr>
          <p:cNvSpPr txBox="1"/>
          <p:nvPr/>
        </p:nvSpPr>
        <p:spPr>
          <a:xfrm>
            <a:off x="5827031" y="1102841"/>
            <a:ext cx="2550922" cy="523220"/>
          </a:xfrm>
          <a:prstGeom prst="rect">
            <a:avLst/>
          </a:prstGeom>
          <a:noFill/>
        </p:spPr>
        <p:txBody>
          <a:bodyPr wrap="square" rtlCol="0">
            <a:spAutoFit/>
          </a:bodyPr>
          <a:lstStyle/>
          <a:p>
            <a:pPr lvl="0"/>
            <a:r>
              <a:rPr lang="zh-CN" altLang="en-US" sz="2800" dirty="0">
                <a:solidFill>
                  <a:prstClr val="black"/>
                </a:solidFill>
                <a:latin typeface="微软雅黑" panose="020B0503020204020204" charset="-122"/>
                <a:ea typeface="微软雅黑" panose="020B0503020204020204" charset="-122"/>
                <a:cs typeface="经典细隶书简" panose="02010609000101010101" pitchFamily="49" charset="-122"/>
              </a:rPr>
              <a:t>控制单元</a:t>
            </a:r>
          </a:p>
        </p:txBody>
      </p:sp>
      <p:sp>
        <p:nvSpPr>
          <p:cNvPr id="45" name="文本框 44">
            <a:extLst>
              <a:ext uri="{FF2B5EF4-FFF2-40B4-BE49-F238E27FC236}">
                <a16:creationId xmlns:a16="http://schemas.microsoft.com/office/drawing/2014/main" id="{EE33068C-9E0D-4A5A-862E-E284A9A70D1A}"/>
              </a:ext>
            </a:extLst>
          </p:cNvPr>
          <p:cNvSpPr txBox="1"/>
          <p:nvPr/>
        </p:nvSpPr>
        <p:spPr>
          <a:xfrm>
            <a:off x="8491189" y="3814912"/>
            <a:ext cx="2550922" cy="523220"/>
          </a:xfrm>
          <a:prstGeom prst="rect">
            <a:avLst/>
          </a:prstGeom>
          <a:noFill/>
        </p:spPr>
        <p:txBody>
          <a:bodyPr wrap="square" rtlCol="0">
            <a:spAutoFit/>
          </a:bodyPr>
          <a:lstStyle/>
          <a:p>
            <a:pPr lvl="0"/>
            <a:r>
              <a:rPr lang="zh-CN" altLang="en-US" sz="2800" dirty="0">
                <a:solidFill>
                  <a:prstClr val="black"/>
                </a:solidFill>
                <a:latin typeface="微软雅黑" panose="020B0503020204020204" charset="-122"/>
                <a:ea typeface="微软雅黑" panose="020B0503020204020204" charset="-122"/>
                <a:cs typeface="经典细隶书简" panose="02010609000101010101" pitchFamily="49" charset="-122"/>
              </a:rPr>
              <a:t>总结及展望</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1000"/>
                                        <p:tgtEl>
                                          <p:spTgt spid="39"/>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 calcmode="lin" valueType="num">
                                      <p:cBhvr>
                                        <p:cTn id="10" dur="1000" fill="hold"/>
                                        <p:tgtEl>
                                          <p:spTgt spid="40"/>
                                        </p:tgtEl>
                                        <p:attrNameLst>
                                          <p:attrName>ppt_w</p:attrName>
                                        </p:attrNameLst>
                                      </p:cBhvr>
                                      <p:tavLst>
                                        <p:tav tm="0">
                                          <p:val>
                                            <p:strVal val="#ppt_w*0.70"/>
                                          </p:val>
                                        </p:tav>
                                        <p:tav tm="100000">
                                          <p:val>
                                            <p:strVal val="#ppt_w"/>
                                          </p:val>
                                        </p:tav>
                                      </p:tavLst>
                                    </p:anim>
                                    <p:anim calcmode="lin" valueType="num">
                                      <p:cBhvr>
                                        <p:cTn id="11" dur="1000" fill="hold"/>
                                        <p:tgtEl>
                                          <p:spTgt spid="40"/>
                                        </p:tgtEl>
                                        <p:attrNameLst>
                                          <p:attrName>ppt_h</p:attrName>
                                        </p:attrNameLst>
                                      </p:cBhvr>
                                      <p:tavLst>
                                        <p:tav tm="0">
                                          <p:val>
                                            <p:strVal val="#ppt_h"/>
                                          </p:val>
                                        </p:tav>
                                        <p:tav tm="100000">
                                          <p:val>
                                            <p:strVal val="#ppt_h"/>
                                          </p:val>
                                        </p:tav>
                                      </p:tavLst>
                                    </p:anim>
                                    <p:animEffect transition="in" filter="fade">
                                      <p:cBhvr>
                                        <p:cTn id="12" dur="1000"/>
                                        <p:tgtEl>
                                          <p:spTgt spid="4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2000"/>
                                        <p:tgtEl>
                                          <p:spTgt spid="2"/>
                                        </p:tgtEl>
                                      </p:cBhvr>
                                    </p:animEffect>
                                  </p:childTnLst>
                                </p:cTn>
                              </p:par>
                              <p:par>
                                <p:cTn id="17" presetID="22" presetClass="entr" presetSubtype="8"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left)">
                                      <p:cBhvr>
                                        <p:cTn id="19" dur="2000"/>
                                        <p:tgtEl>
                                          <p:spTgt spid="4"/>
                                        </p:tgtEl>
                                      </p:cBhvr>
                                    </p:animEffect>
                                  </p:childTnLst>
                                </p:cTn>
                              </p:par>
                              <p:par>
                                <p:cTn id="20" presetID="22" presetClass="entr" presetSubtype="1" fill="hold" nodeType="withEffect">
                                  <p:stCondLst>
                                    <p:cond delay="500"/>
                                  </p:stCondLst>
                                  <p:childTnLst>
                                    <p:set>
                                      <p:cBhvr>
                                        <p:cTn id="21" dur="1" fill="hold">
                                          <p:stCondLst>
                                            <p:cond delay="0"/>
                                          </p:stCondLst>
                                        </p:cTn>
                                        <p:tgtEl>
                                          <p:spTgt spid="13"/>
                                        </p:tgtEl>
                                        <p:attrNameLst>
                                          <p:attrName>style.visibility</p:attrName>
                                        </p:attrNameLst>
                                      </p:cBhvr>
                                      <p:to>
                                        <p:strVal val="visible"/>
                                      </p:to>
                                    </p:set>
                                    <p:animEffect transition="in" filter="wipe(up)">
                                      <p:cBhvr>
                                        <p:cTn id="22" dur="500"/>
                                        <p:tgtEl>
                                          <p:spTgt spid="13"/>
                                        </p:tgtEl>
                                      </p:cBhvr>
                                    </p:animEffect>
                                  </p:childTnLst>
                                </p:cTn>
                              </p:par>
                              <p:par>
                                <p:cTn id="23" presetID="22" presetClass="entr" presetSubtype="8" fill="hold" grpId="0" nodeType="withEffect">
                                  <p:stCondLst>
                                    <p:cond delay="500"/>
                                  </p:stCondLst>
                                  <p:childTnLst>
                                    <p:set>
                                      <p:cBhvr>
                                        <p:cTn id="24" dur="1" fill="hold">
                                          <p:stCondLst>
                                            <p:cond delay="0"/>
                                          </p:stCondLst>
                                        </p:cTn>
                                        <p:tgtEl>
                                          <p:spTgt spid="41"/>
                                        </p:tgtEl>
                                        <p:attrNameLst>
                                          <p:attrName>style.visibility</p:attrName>
                                        </p:attrNameLst>
                                      </p:cBhvr>
                                      <p:to>
                                        <p:strVal val="visible"/>
                                      </p:to>
                                    </p:set>
                                    <p:animEffect transition="in" filter="wipe(left)">
                                      <p:cBhvr>
                                        <p:cTn id="25" dur="500"/>
                                        <p:tgtEl>
                                          <p:spTgt spid="41"/>
                                        </p:tgtEl>
                                      </p:cBhvr>
                                    </p:animEffect>
                                  </p:childTnLst>
                                </p:cTn>
                              </p:par>
                              <p:par>
                                <p:cTn id="26" presetID="22" presetClass="entr" presetSubtype="1" fill="hold" nodeType="withEffect">
                                  <p:stCondLst>
                                    <p:cond delay="1000"/>
                                  </p:stCondLst>
                                  <p:childTnLst>
                                    <p:set>
                                      <p:cBhvr>
                                        <p:cTn id="27" dur="1" fill="hold">
                                          <p:stCondLst>
                                            <p:cond delay="0"/>
                                          </p:stCondLst>
                                        </p:cTn>
                                        <p:tgtEl>
                                          <p:spTgt spid="14"/>
                                        </p:tgtEl>
                                        <p:attrNameLst>
                                          <p:attrName>style.visibility</p:attrName>
                                        </p:attrNameLst>
                                      </p:cBhvr>
                                      <p:to>
                                        <p:strVal val="visible"/>
                                      </p:to>
                                    </p:set>
                                    <p:animEffect transition="in" filter="wipe(up)">
                                      <p:cBhvr>
                                        <p:cTn id="28" dur="500"/>
                                        <p:tgtEl>
                                          <p:spTgt spid="14"/>
                                        </p:tgtEl>
                                      </p:cBhvr>
                                    </p:animEffect>
                                  </p:childTnLst>
                                </p:cTn>
                              </p:par>
                              <p:par>
                                <p:cTn id="29" presetID="22" presetClass="entr" presetSubtype="8" fill="hold" grpId="0" nodeType="withEffect">
                                  <p:stCondLst>
                                    <p:cond delay="1000"/>
                                  </p:stCondLst>
                                  <p:childTnLst>
                                    <p:set>
                                      <p:cBhvr>
                                        <p:cTn id="30" dur="1" fill="hold">
                                          <p:stCondLst>
                                            <p:cond delay="0"/>
                                          </p:stCondLst>
                                        </p:cTn>
                                        <p:tgtEl>
                                          <p:spTgt spid="42"/>
                                        </p:tgtEl>
                                        <p:attrNameLst>
                                          <p:attrName>style.visibility</p:attrName>
                                        </p:attrNameLst>
                                      </p:cBhvr>
                                      <p:to>
                                        <p:strVal val="visible"/>
                                      </p:to>
                                    </p:set>
                                    <p:animEffect transition="in" filter="wipe(left)">
                                      <p:cBhvr>
                                        <p:cTn id="31" dur="500"/>
                                        <p:tgtEl>
                                          <p:spTgt spid="42"/>
                                        </p:tgtEl>
                                      </p:cBhvr>
                                    </p:animEffect>
                                  </p:childTnLst>
                                </p:cTn>
                              </p:par>
                              <p:par>
                                <p:cTn id="32" presetID="22" presetClass="entr" presetSubtype="4" fill="hold" nodeType="withEffect">
                                  <p:stCondLst>
                                    <p:cond delay="1200"/>
                                  </p:stCondLst>
                                  <p:childTnLst>
                                    <p:set>
                                      <p:cBhvr>
                                        <p:cTn id="33" dur="1" fill="hold">
                                          <p:stCondLst>
                                            <p:cond delay="0"/>
                                          </p:stCondLst>
                                        </p:cTn>
                                        <p:tgtEl>
                                          <p:spTgt spid="18"/>
                                        </p:tgtEl>
                                        <p:attrNameLst>
                                          <p:attrName>style.visibility</p:attrName>
                                        </p:attrNameLst>
                                      </p:cBhvr>
                                      <p:to>
                                        <p:strVal val="visible"/>
                                      </p:to>
                                    </p:set>
                                    <p:animEffect transition="in" filter="wipe(down)">
                                      <p:cBhvr>
                                        <p:cTn id="34" dur="500"/>
                                        <p:tgtEl>
                                          <p:spTgt spid="18"/>
                                        </p:tgtEl>
                                      </p:cBhvr>
                                    </p:animEffect>
                                  </p:childTnLst>
                                </p:cTn>
                              </p:par>
                              <p:par>
                                <p:cTn id="35" presetID="22" presetClass="entr" presetSubtype="8" fill="hold" grpId="0" nodeType="withEffect">
                                  <p:stCondLst>
                                    <p:cond delay="1200"/>
                                  </p:stCondLst>
                                  <p:childTnLst>
                                    <p:set>
                                      <p:cBhvr>
                                        <p:cTn id="36" dur="1" fill="hold">
                                          <p:stCondLst>
                                            <p:cond delay="0"/>
                                          </p:stCondLst>
                                        </p:cTn>
                                        <p:tgtEl>
                                          <p:spTgt spid="43"/>
                                        </p:tgtEl>
                                        <p:attrNameLst>
                                          <p:attrName>style.visibility</p:attrName>
                                        </p:attrNameLst>
                                      </p:cBhvr>
                                      <p:to>
                                        <p:strVal val="visible"/>
                                      </p:to>
                                    </p:set>
                                    <p:animEffect transition="in" filter="wipe(left)">
                                      <p:cBhvr>
                                        <p:cTn id="37" dur="500"/>
                                        <p:tgtEl>
                                          <p:spTgt spid="43"/>
                                        </p:tgtEl>
                                      </p:cBhvr>
                                    </p:animEffect>
                                  </p:childTnLst>
                                </p:cTn>
                              </p:par>
                              <p:par>
                                <p:cTn id="38" presetID="22" presetClass="entr" presetSubtype="4" fill="hold" nodeType="withEffect">
                                  <p:stCondLst>
                                    <p:cond delay="2000"/>
                                  </p:stCondLst>
                                  <p:childTnLst>
                                    <p:set>
                                      <p:cBhvr>
                                        <p:cTn id="39" dur="1" fill="hold">
                                          <p:stCondLst>
                                            <p:cond delay="0"/>
                                          </p:stCondLst>
                                        </p:cTn>
                                        <p:tgtEl>
                                          <p:spTgt spid="21"/>
                                        </p:tgtEl>
                                        <p:attrNameLst>
                                          <p:attrName>style.visibility</p:attrName>
                                        </p:attrNameLst>
                                      </p:cBhvr>
                                      <p:to>
                                        <p:strVal val="visible"/>
                                      </p:to>
                                    </p:set>
                                    <p:animEffect transition="in" filter="wipe(down)">
                                      <p:cBhvr>
                                        <p:cTn id="40" dur="500"/>
                                        <p:tgtEl>
                                          <p:spTgt spid="21"/>
                                        </p:tgtEl>
                                      </p:cBhvr>
                                    </p:animEffect>
                                  </p:childTnLst>
                                </p:cTn>
                              </p:par>
                              <p:par>
                                <p:cTn id="41" presetID="22" presetClass="entr" presetSubtype="8" fill="hold" grpId="0" nodeType="withEffect">
                                  <p:stCondLst>
                                    <p:cond delay="2000"/>
                                  </p:stCondLst>
                                  <p:childTnLst>
                                    <p:set>
                                      <p:cBhvr>
                                        <p:cTn id="42" dur="1" fill="hold">
                                          <p:stCondLst>
                                            <p:cond delay="0"/>
                                          </p:stCondLst>
                                        </p:cTn>
                                        <p:tgtEl>
                                          <p:spTgt spid="44"/>
                                        </p:tgtEl>
                                        <p:attrNameLst>
                                          <p:attrName>style.visibility</p:attrName>
                                        </p:attrNameLst>
                                      </p:cBhvr>
                                      <p:to>
                                        <p:strVal val="visible"/>
                                      </p:to>
                                    </p:set>
                                    <p:animEffect transition="in" filter="wipe(left)">
                                      <p:cBhvr>
                                        <p:cTn id="43"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9" grpId="0" animBg="1"/>
      <p:bldP spid="40" grpId="0"/>
      <p:bldP spid="41" grpId="0" animBg="1"/>
      <p:bldP spid="42" grpId="0" animBg="1"/>
      <p:bldP spid="43" grpId="0" animBg="1"/>
      <p:bldP spid="4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39E082D-F4D1-40D4-BACB-9774FA95988D}"/>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en-US" sz="3200" b="1" dirty="0">
                <a:solidFill>
                  <a:srgbClr val="A43F27"/>
                </a:solidFill>
                <a:latin typeface="Arial"/>
                <a:cs typeface="Arial"/>
              </a:rPr>
              <a:t>展望</a:t>
            </a:r>
          </a:p>
        </p:txBody>
      </p:sp>
      <p:sp>
        <p:nvSpPr>
          <p:cNvPr id="4" name="文本框 3">
            <a:extLst>
              <a:ext uri="{FF2B5EF4-FFF2-40B4-BE49-F238E27FC236}">
                <a16:creationId xmlns:a16="http://schemas.microsoft.com/office/drawing/2014/main" id="{8384D07E-CE6A-4C10-B04B-27D3BE3800C9}"/>
              </a:ext>
            </a:extLst>
          </p:cNvPr>
          <p:cNvSpPr txBox="1"/>
          <p:nvPr/>
        </p:nvSpPr>
        <p:spPr>
          <a:xfrm>
            <a:off x="1529674" y="1434128"/>
            <a:ext cx="8587092" cy="3182218"/>
          </a:xfrm>
          <a:prstGeom prst="rect">
            <a:avLst/>
          </a:prstGeom>
          <a:noFill/>
        </p:spPr>
        <p:txBody>
          <a:bodyPr wrap="square">
            <a:spAutoFit/>
          </a:bodyPr>
          <a:lstStyle/>
          <a:p>
            <a:pPr algn="just">
              <a:lnSpc>
                <a:spcPts val="2200"/>
              </a:lnSpc>
            </a:pPr>
            <a:r>
              <a:rPr lang="en-US" altLang="zh-CN" kern="100" dirty="0">
                <a:latin typeface="宋体" panose="02010600030101010101" pitchFamily="2" charset="-122"/>
                <a:ea typeface="等线" panose="02010600030101010101" pitchFamily="2" charset="-122"/>
                <a:cs typeface="Times New Roman" panose="02020603050405020304" pitchFamily="18" charset="0"/>
              </a:rPr>
              <a:t>    </a:t>
            </a: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但是介于能力所限，我们的工作仍有许多有待改进之处：</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关于服务器的串口通信之前不是很了解，反复实验后均以失败告终。无奈只能将算法部署到树莓派上，这也带来许多问题，如：深度学习环境搭建、调用摄像头困难、算力差导致推断速度慢等等。不过它们最终都被逐一解决，得到了较好的交互结果；</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受限于硬件设施，目前本组使用机械臂的方法有效控制范围为</a:t>
            </a:r>
            <a:r>
              <a:rPr lang="en-US" altLang="zh-CN" kern="100" dirty="0">
                <a:effectLst/>
                <a:latin typeface="等线" panose="02010600030101010101" pitchFamily="2" charset="-122"/>
                <a:ea typeface="宋体" panose="02010600030101010101" pitchFamily="2" charset="-122"/>
                <a:cs typeface="Times New Roman" panose="02020603050405020304" pitchFamily="18" charset="0"/>
              </a:rPr>
              <a:t>9*9</a:t>
            </a: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，若采用倒立固定放置，则可使其有效控制范围增大一倍，带来更强的交互能力。</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由于本地电脑算力不够，导致进化计算的训练速度较慢，模型欠拟合的问题，所以这部分人机对弈时的下棋几乎是乱下。所以后期可以考虑将这部分迁移到具有更高算力的服务器上进行学习和计算。</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200"/>
              </a:lnSpc>
              <a:buFont typeface="+mj-lt"/>
              <a:buAutoNum type="arabicPeriod"/>
            </a:pPr>
            <a:r>
              <a:rPr lang="zh-CN" altLang="zh-CN" kern="100" dirty="0">
                <a:effectLst/>
                <a:latin typeface="等线" panose="02010600030101010101" pitchFamily="2" charset="-122"/>
                <a:ea typeface="宋体" panose="02010600030101010101" pitchFamily="2" charset="-122"/>
                <a:cs typeface="Times New Roman" panose="02020603050405020304" pitchFamily="18" charset="0"/>
              </a:rPr>
              <a:t>机械臂放置仍需进一步精细化调整，使机械臂能以正确映射函数进行控制。</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623051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8" name="矩形 7"/>
          <p:cNvSpPr/>
          <p:nvPr/>
        </p:nvSpPr>
        <p:spPr>
          <a:xfrm>
            <a:off x="0" y="0"/>
            <a:ext cx="12192000" cy="6858000"/>
          </a:xfrm>
          <a:prstGeom prst="rect">
            <a:avLst/>
          </a:prstGeom>
          <a:gradFill>
            <a:gsLst>
              <a:gs pos="0">
                <a:schemeClr val="tx1">
                  <a:alpha val="2500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6198398" y="2679794"/>
            <a:ext cx="3502686" cy="8484518"/>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542672" y="-7709957"/>
            <a:ext cx="5106656" cy="12192000"/>
          </a:xfrm>
          <a:prstGeom prst="triangle">
            <a:avLst>
              <a:gd name="adj" fmla="val 0"/>
            </a:avLst>
          </a:prstGeom>
          <a:solidFill>
            <a:schemeClr val="bg1">
              <a:lumMod val="85000"/>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椭圆 19"/>
          <p:cNvSpPr/>
          <p:nvPr/>
        </p:nvSpPr>
        <p:spPr>
          <a:xfrm>
            <a:off x="5223671" y="3599543"/>
            <a:ext cx="1203630" cy="1203628"/>
          </a:xfrm>
          <a:prstGeom prst="ellipse">
            <a:avLst/>
          </a:prstGeom>
          <a:gradFill>
            <a:gsLst>
              <a:gs pos="15000">
                <a:srgbClr val="2ADED5"/>
              </a:gs>
              <a:gs pos="31000">
                <a:srgbClr val="64CAEA">
                  <a:alpha val="69804"/>
                </a:srgbClr>
              </a:gs>
              <a:gs pos="63000">
                <a:schemeClr val="accent1">
                  <a:lumMod val="20000"/>
                  <a:lumOff val="80000"/>
                  <a:alpha val="0"/>
                </a:schemeClr>
              </a:gs>
            </a:gsLst>
            <a:path path="shape">
              <a:fillToRect l="50000" t="50000" r="50000" b="50000"/>
            </a:path>
          </a:gradFill>
          <a:ln>
            <a:noFill/>
          </a:ln>
          <a:effectLst>
            <a:glow rad="127000">
              <a:srgbClr val="5D552C">
                <a:alpha val="4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831198" y="2796792"/>
            <a:ext cx="3891300" cy="923330"/>
          </a:xfrm>
          <a:prstGeom prst="rect">
            <a:avLst/>
          </a:prstGeom>
          <a:noFill/>
        </p:spPr>
        <p:txBody>
          <a:bodyPr wrap="square" rtlCol="0">
            <a:spAutoFit/>
          </a:bodyPr>
          <a:lstStyle/>
          <a:p>
            <a:pPr algn="ctr"/>
            <a:r>
              <a:rPr lang="zh-CN" altLang="en-US" sz="5400" dirty="0">
                <a:solidFill>
                  <a:schemeClr val="bg1"/>
                </a:solidFill>
                <a:latin typeface="微软雅黑" panose="020B0503020204020204" charset="-122"/>
                <a:ea typeface="微软雅黑" panose="020B0503020204020204" charset="-122"/>
                <a:cs typeface="经典细隶书简" panose="02010609000101010101" pitchFamily="49" charset="-122"/>
              </a:rPr>
              <a:t>展示</a:t>
            </a: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 -3.33333E-6 L 0 0.60973 " pathEditMode="relative" rAng="0" ptsTypes="AA">
                                      <p:cBhvr>
                                        <p:cTn id="6" dur="1200" fill="hold"/>
                                        <p:tgtEl>
                                          <p:spTgt spid="11"/>
                                        </p:tgtEl>
                                        <p:attrNameLst>
                                          <p:attrName>ppt_x</p:attrName>
                                          <p:attrName>ppt_y</p:attrName>
                                        </p:attrNameLst>
                                      </p:cBhvr>
                                      <p:rCtr x="0" y="30486"/>
                                    </p:animMotion>
                                  </p:childTnLst>
                                </p:cTn>
                              </p:par>
                              <p:par>
                                <p:cTn id="7" presetID="64" presetClass="path" presetSubtype="0" accel="50000" decel="50000" fill="hold" grpId="0" nodeType="withEffect">
                                  <p:stCondLst>
                                    <p:cond delay="0"/>
                                  </p:stCondLst>
                                  <p:childTnLst>
                                    <p:animMotion origin="layout" path="M -3.33333E-6 7.40741E-7 L -0.00117 -0.18704 " pathEditMode="relative" rAng="0" ptsTypes="AA">
                                      <p:cBhvr>
                                        <p:cTn id="8" dur="1200" fill="hold"/>
                                        <p:tgtEl>
                                          <p:spTgt spid="10"/>
                                        </p:tgtEl>
                                        <p:attrNameLst>
                                          <p:attrName>ppt_x</p:attrName>
                                          <p:attrName>ppt_y</p:attrName>
                                        </p:attrNameLst>
                                      </p:cBhvr>
                                      <p:rCtr x="-65" y="-9352"/>
                                    </p:animMotion>
                                  </p:childTnLst>
                                </p:cTn>
                              </p:par>
                            </p:childTnLst>
                          </p:cTn>
                        </p:par>
                        <p:par>
                          <p:cTn id="9" fill="hold">
                            <p:stCondLst>
                              <p:cond delay="1500"/>
                            </p:stCondLst>
                            <p:childTnLst>
                              <p:par>
                                <p:cTn id="10" presetID="6" presetClass="entr" presetSubtype="32"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out)">
                                      <p:cBhvr>
                                        <p:cTn id="12" dur="500"/>
                                        <p:tgtEl>
                                          <p:spTgt spid="20"/>
                                        </p:tgtEl>
                                      </p:cBhvr>
                                    </p:animEffect>
                                  </p:childTnLst>
                                </p:cTn>
                              </p:par>
                              <p:par>
                                <p:cTn id="13" presetID="6" presetClass="emph" presetSubtype="0" fill="hold" grpId="2" nodeType="withEffect">
                                  <p:stCondLst>
                                    <p:cond delay="0"/>
                                  </p:stCondLst>
                                  <p:childTnLst>
                                    <p:animScale>
                                      <p:cBhvr>
                                        <p:cTn id="14" dur="500" fill="hold"/>
                                        <p:tgtEl>
                                          <p:spTgt spid="20"/>
                                        </p:tgtEl>
                                      </p:cBhvr>
                                      <p:by x="1000000" y="1000000"/>
                                    </p:animScale>
                                  </p:childTnLst>
                                </p:cTn>
                              </p:par>
                              <p:par>
                                <p:cTn id="15" presetID="10" presetClass="exit" presetSubtype="0" fill="hold" grpId="1" nodeType="with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par>
                          <p:cTn id="18" fill="hold">
                            <p:stCondLst>
                              <p:cond delay="2000"/>
                            </p:stCondLst>
                            <p:childTnLst>
                              <p:par>
                                <p:cTn id="19" presetID="6" presetClass="entr" presetSubtype="16" fill="hold" grpId="0"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circle(in)">
                                      <p:cBhvr>
                                        <p:cTn id="21"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0" grpId="0" animBg="1"/>
      <p:bldP spid="20" grpId="1" animBg="1"/>
      <p:bldP spid="20" grpId="2" animBg="1"/>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eChat_20210619221348">
            <a:hlinkClick r:id="" action="ppaction://media"/>
            <a:extLst>
              <a:ext uri="{FF2B5EF4-FFF2-40B4-BE49-F238E27FC236}">
                <a16:creationId xmlns:a16="http://schemas.microsoft.com/office/drawing/2014/main" id="{11987EA7-7BBC-4ABB-BFED-CDF33E02963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1437" y="625475"/>
            <a:ext cx="9304029" cy="5348605"/>
          </a:xfrm>
          <a:prstGeom prst="rect">
            <a:avLst/>
          </a:prstGeom>
        </p:spPr>
      </p:pic>
    </p:spTree>
    <p:extLst>
      <p:ext uri="{BB962C8B-B14F-4D97-AF65-F5344CB8AC3E}">
        <p14:creationId xmlns:p14="http://schemas.microsoft.com/office/powerpoint/2010/main" val="122709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0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0" y="0"/>
            <a:ext cx="12192000" cy="6858000"/>
          </a:xfrm>
          <a:prstGeom prst="rect">
            <a:avLst/>
          </a:prstGeom>
          <a:gradFill>
            <a:gsLst>
              <a:gs pos="0">
                <a:schemeClr val="tx1">
                  <a:alpha val="2500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6198398" y="2679794"/>
            <a:ext cx="3502686" cy="8484518"/>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542672" y="-7709957"/>
            <a:ext cx="5106656" cy="12192000"/>
          </a:xfrm>
          <a:prstGeom prst="triangle">
            <a:avLst>
              <a:gd name="adj" fmla="val 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椭圆 19"/>
          <p:cNvSpPr/>
          <p:nvPr/>
        </p:nvSpPr>
        <p:spPr>
          <a:xfrm>
            <a:off x="5223671" y="3599543"/>
            <a:ext cx="1203630" cy="1203628"/>
          </a:xfrm>
          <a:prstGeom prst="ellipse">
            <a:avLst/>
          </a:prstGeom>
          <a:gradFill>
            <a:gsLst>
              <a:gs pos="15000">
                <a:srgbClr val="2ADED5"/>
              </a:gs>
              <a:gs pos="31000">
                <a:srgbClr val="64CAEA">
                  <a:alpha val="69804"/>
                </a:srgbClr>
              </a:gs>
              <a:gs pos="63000">
                <a:schemeClr val="accent1">
                  <a:lumMod val="20000"/>
                  <a:lumOff val="80000"/>
                  <a:alpha val="0"/>
                </a:schemeClr>
              </a:gs>
            </a:gsLst>
            <a:path path="shape">
              <a:fillToRect l="50000" t="50000" r="50000" b="50000"/>
            </a:path>
          </a:gradFill>
          <a:ln>
            <a:noFill/>
          </a:ln>
          <a:effectLst>
            <a:glow rad="127000">
              <a:srgbClr val="5D552C">
                <a:alpha val="4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407490" y="3783361"/>
            <a:ext cx="3386915" cy="835992"/>
            <a:chOff x="5260007" y="3311412"/>
            <a:chExt cx="3386915" cy="835992"/>
          </a:xfrm>
        </p:grpSpPr>
        <p:sp>
          <p:nvSpPr>
            <p:cNvPr id="17" name="椭圆 16"/>
            <p:cNvSpPr/>
            <p:nvPr/>
          </p:nvSpPr>
          <p:spPr>
            <a:xfrm>
              <a:off x="5260007" y="3311412"/>
              <a:ext cx="835992" cy="835992"/>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01</a:t>
              </a:r>
              <a:endParaRPr lang="zh-CN" altLang="en-US" sz="2800" dirty="0"/>
            </a:p>
          </p:txBody>
        </p:sp>
        <p:sp>
          <p:nvSpPr>
            <p:cNvPr id="19" name="文本框 18"/>
            <p:cNvSpPr txBox="1"/>
            <p:nvPr/>
          </p:nvSpPr>
          <p:spPr>
            <a:xfrm>
              <a:off x="6096000" y="3375465"/>
              <a:ext cx="2550922" cy="707886"/>
            </a:xfrm>
            <a:prstGeom prst="rect">
              <a:avLst/>
            </a:prstGeom>
            <a:noFill/>
          </p:spPr>
          <p:txBody>
            <a:bodyPr wrap="square" rtlCol="0">
              <a:spAutoFit/>
            </a:bodyPr>
            <a:lstStyle/>
            <a:p>
              <a:r>
                <a:rPr lang="zh-CN" altLang="en-US" sz="4000" dirty="0">
                  <a:solidFill>
                    <a:schemeClr val="bg1"/>
                  </a:solidFill>
                  <a:latin typeface="微软雅黑" panose="020B0503020204020204" charset="-122"/>
                  <a:ea typeface="微软雅黑" panose="020B0503020204020204" charset="-122"/>
                  <a:cs typeface="经典细隶书简" panose="02010609000101010101" pitchFamily="49" charset="-122"/>
                </a:rPr>
                <a:t>视觉单元</a:t>
              </a: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 -3.33333E-6 L 0 0.60973 " pathEditMode="relative" rAng="0" ptsTypes="AA">
                                      <p:cBhvr>
                                        <p:cTn id="6" dur="1200" fill="hold"/>
                                        <p:tgtEl>
                                          <p:spTgt spid="11"/>
                                        </p:tgtEl>
                                        <p:attrNameLst>
                                          <p:attrName>ppt_x</p:attrName>
                                          <p:attrName>ppt_y</p:attrName>
                                        </p:attrNameLst>
                                      </p:cBhvr>
                                      <p:rCtr x="0" y="30486"/>
                                    </p:animMotion>
                                  </p:childTnLst>
                                </p:cTn>
                              </p:par>
                              <p:par>
                                <p:cTn id="7" presetID="64" presetClass="path" presetSubtype="0" accel="50000" decel="50000" fill="hold" grpId="0" nodeType="withEffect">
                                  <p:stCondLst>
                                    <p:cond delay="0"/>
                                  </p:stCondLst>
                                  <p:childTnLst>
                                    <p:animMotion origin="layout" path="M -3.33333E-6 7.40741E-7 L -0.00117 -0.18704 " pathEditMode="relative" rAng="0" ptsTypes="AA">
                                      <p:cBhvr>
                                        <p:cTn id="8" dur="1200" fill="hold"/>
                                        <p:tgtEl>
                                          <p:spTgt spid="10"/>
                                        </p:tgtEl>
                                        <p:attrNameLst>
                                          <p:attrName>ppt_x</p:attrName>
                                          <p:attrName>ppt_y</p:attrName>
                                        </p:attrNameLst>
                                      </p:cBhvr>
                                      <p:rCtr x="-65" y="-9352"/>
                                    </p:animMotion>
                                  </p:childTnLst>
                                </p:cTn>
                              </p:par>
                            </p:childTnLst>
                          </p:cTn>
                        </p:par>
                        <p:par>
                          <p:cTn id="9" fill="hold">
                            <p:stCondLst>
                              <p:cond delay="1500"/>
                            </p:stCondLst>
                            <p:childTnLst>
                              <p:par>
                                <p:cTn id="10" presetID="6" presetClass="entr" presetSubtype="32"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out)">
                                      <p:cBhvr>
                                        <p:cTn id="12" dur="500"/>
                                        <p:tgtEl>
                                          <p:spTgt spid="20"/>
                                        </p:tgtEl>
                                      </p:cBhvr>
                                    </p:animEffect>
                                  </p:childTnLst>
                                </p:cTn>
                              </p:par>
                              <p:par>
                                <p:cTn id="13" presetID="6" presetClass="emph" presetSubtype="0" fill="hold" grpId="2" nodeType="withEffect">
                                  <p:stCondLst>
                                    <p:cond delay="0"/>
                                  </p:stCondLst>
                                  <p:childTnLst>
                                    <p:animScale>
                                      <p:cBhvr>
                                        <p:cTn id="14" dur="500" fill="hold"/>
                                        <p:tgtEl>
                                          <p:spTgt spid="20"/>
                                        </p:tgtEl>
                                      </p:cBhvr>
                                      <p:by x="1000000" y="1000000"/>
                                    </p:animScale>
                                  </p:childTnLst>
                                </p:cTn>
                              </p:par>
                              <p:par>
                                <p:cTn id="15" presetID="10" presetClass="exit" presetSubtype="0" fill="hold" grpId="1" nodeType="with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0" grpId="0" animBg="1"/>
      <p:bldP spid="20" grpId="1" animBg="1"/>
      <p:bldP spid="20" grpId="2"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p:nvSpPr>
        <p:spPr>
          <a:xfrm>
            <a:off x="0" y="0"/>
            <a:ext cx="12192000" cy="6858000"/>
          </a:xfrm>
          <a:prstGeom prst="rect">
            <a:avLst/>
          </a:prstGeom>
          <a:gradFill>
            <a:gsLst>
              <a:gs pos="0">
                <a:schemeClr val="tx1">
                  <a:alpha val="25000"/>
                </a:schemeClr>
              </a:gs>
              <a:gs pos="89000">
                <a:schemeClr val="tx1">
                  <a:alpha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等腰三角形 5"/>
          <p:cNvSpPr/>
          <p:nvPr/>
        </p:nvSpPr>
        <p:spPr>
          <a:xfrm rot="16200000">
            <a:off x="6198398" y="2679794"/>
            <a:ext cx="3502686" cy="8484518"/>
          </a:xfrm>
          <a:prstGeom prst="triangle">
            <a:avLst>
              <a:gd name="adj"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等腰三角形 4"/>
          <p:cNvSpPr/>
          <p:nvPr/>
        </p:nvSpPr>
        <p:spPr>
          <a:xfrm rot="5400000">
            <a:off x="3542672" y="-7709957"/>
            <a:ext cx="5106656" cy="12192000"/>
          </a:xfrm>
          <a:prstGeom prst="triangle">
            <a:avLst>
              <a:gd name="adj" fmla="val 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椭圆 19"/>
          <p:cNvSpPr/>
          <p:nvPr/>
        </p:nvSpPr>
        <p:spPr>
          <a:xfrm>
            <a:off x="5223671" y="3599543"/>
            <a:ext cx="1203630" cy="1203628"/>
          </a:xfrm>
          <a:prstGeom prst="ellipse">
            <a:avLst/>
          </a:prstGeom>
          <a:gradFill>
            <a:gsLst>
              <a:gs pos="15000">
                <a:srgbClr val="2ADED5"/>
              </a:gs>
              <a:gs pos="31000">
                <a:srgbClr val="64CAEA">
                  <a:alpha val="69804"/>
                </a:srgbClr>
              </a:gs>
              <a:gs pos="63000">
                <a:schemeClr val="accent1">
                  <a:lumMod val="20000"/>
                  <a:lumOff val="80000"/>
                  <a:alpha val="0"/>
                </a:schemeClr>
              </a:gs>
            </a:gsLst>
            <a:path path="shape">
              <a:fillToRect l="50000" t="50000" r="50000" b="50000"/>
            </a:path>
          </a:gradFill>
          <a:ln>
            <a:noFill/>
          </a:ln>
          <a:effectLst>
            <a:glow rad="127000">
              <a:srgbClr val="5D552C">
                <a:alpha val="4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407490" y="3783361"/>
            <a:ext cx="3386915" cy="835992"/>
            <a:chOff x="5260007" y="3311412"/>
            <a:chExt cx="3386915" cy="835992"/>
          </a:xfrm>
        </p:grpSpPr>
        <p:sp>
          <p:nvSpPr>
            <p:cNvPr id="17" name="椭圆 16"/>
            <p:cNvSpPr/>
            <p:nvPr/>
          </p:nvSpPr>
          <p:spPr>
            <a:xfrm>
              <a:off x="5260007" y="3311412"/>
              <a:ext cx="835992" cy="835992"/>
            </a:xfrm>
            <a:prstGeom prst="ellipse">
              <a:avLst/>
            </a:prstGeom>
            <a:solidFill>
              <a:srgbClr val="2AD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02</a:t>
              </a:r>
              <a:endParaRPr lang="zh-CN" altLang="en-US" sz="2800" dirty="0"/>
            </a:p>
          </p:txBody>
        </p:sp>
        <p:sp>
          <p:nvSpPr>
            <p:cNvPr id="19" name="文本框 18"/>
            <p:cNvSpPr txBox="1"/>
            <p:nvPr/>
          </p:nvSpPr>
          <p:spPr>
            <a:xfrm>
              <a:off x="6096000" y="3375465"/>
              <a:ext cx="2550922" cy="707886"/>
            </a:xfrm>
            <a:prstGeom prst="rect">
              <a:avLst/>
            </a:prstGeom>
            <a:noFill/>
          </p:spPr>
          <p:txBody>
            <a:bodyPr wrap="square" rtlCol="0">
              <a:spAutoFit/>
            </a:bodyPr>
            <a:lstStyle/>
            <a:p>
              <a:r>
                <a:rPr lang="zh-CN" altLang="en-US" sz="4000" dirty="0">
                  <a:solidFill>
                    <a:schemeClr val="bg1"/>
                  </a:solidFill>
                  <a:latin typeface="微软雅黑" panose="020B0503020204020204" charset="-122"/>
                  <a:ea typeface="微软雅黑" panose="020B0503020204020204" charset="-122"/>
                  <a:cs typeface="经典细隶书简" panose="02010609000101010101" pitchFamily="49" charset="-122"/>
                </a:rPr>
                <a:t>博弈单元</a:t>
              </a: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 -3.33333E-6 L 0 0.60973 " pathEditMode="relative" rAng="0" ptsTypes="AA">
                                      <p:cBhvr>
                                        <p:cTn id="6" dur="1200" fill="hold"/>
                                        <p:tgtEl>
                                          <p:spTgt spid="11"/>
                                        </p:tgtEl>
                                        <p:attrNameLst>
                                          <p:attrName>ppt_x</p:attrName>
                                          <p:attrName>ppt_y</p:attrName>
                                        </p:attrNameLst>
                                      </p:cBhvr>
                                      <p:rCtr x="0" y="30486"/>
                                    </p:animMotion>
                                  </p:childTnLst>
                                </p:cTn>
                              </p:par>
                              <p:par>
                                <p:cTn id="7" presetID="64" presetClass="path" presetSubtype="0" accel="50000" decel="50000" fill="hold" grpId="0" nodeType="withEffect">
                                  <p:stCondLst>
                                    <p:cond delay="0"/>
                                  </p:stCondLst>
                                  <p:childTnLst>
                                    <p:animMotion origin="layout" path="M -3.33333E-6 7.40741E-7 L -0.00117 -0.18704 " pathEditMode="relative" rAng="0" ptsTypes="AA">
                                      <p:cBhvr>
                                        <p:cTn id="8" dur="1200" fill="hold"/>
                                        <p:tgtEl>
                                          <p:spTgt spid="10"/>
                                        </p:tgtEl>
                                        <p:attrNameLst>
                                          <p:attrName>ppt_x</p:attrName>
                                          <p:attrName>ppt_y</p:attrName>
                                        </p:attrNameLst>
                                      </p:cBhvr>
                                      <p:rCtr x="-65" y="-9352"/>
                                    </p:animMotion>
                                  </p:childTnLst>
                                </p:cTn>
                              </p:par>
                            </p:childTnLst>
                          </p:cTn>
                        </p:par>
                        <p:par>
                          <p:cTn id="9" fill="hold">
                            <p:stCondLst>
                              <p:cond delay="1500"/>
                            </p:stCondLst>
                            <p:childTnLst>
                              <p:par>
                                <p:cTn id="10" presetID="6" presetClass="entr" presetSubtype="32"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circle(out)">
                                      <p:cBhvr>
                                        <p:cTn id="12" dur="500"/>
                                        <p:tgtEl>
                                          <p:spTgt spid="20"/>
                                        </p:tgtEl>
                                      </p:cBhvr>
                                    </p:animEffect>
                                  </p:childTnLst>
                                </p:cTn>
                              </p:par>
                              <p:par>
                                <p:cTn id="13" presetID="6" presetClass="emph" presetSubtype="0" fill="hold" grpId="2" nodeType="withEffect">
                                  <p:stCondLst>
                                    <p:cond delay="0"/>
                                  </p:stCondLst>
                                  <p:childTnLst>
                                    <p:animScale>
                                      <p:cBhvr>
                                        <p:cTn id="14" dur="500" fill="hold"/>
                                        <p:tgtEl>
                                          <p:spTgt spid="20"/>
                                        </p:tgtEl>
                                      </p:cBhvr>
                                      <p:by x="1000000" y="1000000"/>
                                    </p:animScale>
                                  </p:childTnLst>
                                </p:cTn>
                              </p:par>
                              <p:par>
                                <p:cTn id="15" presetID="10" presetClass="exit" presetSubtype="0" fill="hold" grpId="1" nodeType="withEffect">
                                  <p:stCondLst>
                                    <p:cond delay="0"/>
                                  </p:stCondLst>
                                  <p:childTnLst>
                                    <p:animEffect transition="out" filter="fade">
                                      <p:cBhvr>
                                        <p:cTn id="16" dur="500"/>
                                        <p:tgtEl>
                                          <p:spTgt spid="20"/>
                                        </p:tgtEl>
                                      </p:cBhvr>
                                    </p:animEffect>
                                    <p:set>
                                      <p:cBhvr>
                                        <p:cTn id="17" dur="1" fill="hold">
                                          <p:stCondLst>
                                            <p:cond delay="499"/>
                                          </p:stCondLst>
                                        </p:cTn>
                                        <p:tgtEl>
                                          <p:spTgt spid="20"/>
                                        </p:tgtEl>
                                        <p:attrNameLst>
                                          <p:attrName>style.visibility</p:attrName>
                                        </p:attrNameLst>
                                      </p:cBhvr>
                                      <p:to>
                                        <p:strVal val="hidden"/>
                                      </p:to>
                                    </p:se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20" grpId="0" animBg="1"/>
      <p:bldP spid="20" grpId="1" animBg="1"/>
      <p:bldP spid="2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E5F509B9-93E2-42EF-9496-606C18631A29}"/>
              </a:ext>
            </a:extLst>
          </p:cNvPr>
          <p:cNvSpPr txBox="1"/>
          <p:nvPr/>
        </p:nvSpPr>
        <p:spPr>
          <a:xfrm>
            <a:off x="878334" y="600645"/>
            <a:ext cx="2127513" cy="1384995"/>
          </a:xfrm>
          <a:prstGeom prst="rect">
            <a:avLst/>
          </a:prstGeom>
        </p:spPr>
        <p:txBody>
          <a:bodyPr vert="horz" wrap="square" lIns="0" tIns="0" rIns="0" bIns="0" rtlCol="0">
            <a:spAutoFit/>
          </a:bodyPr>
          <a:lstStyle/>
          <a:p>
            <a:pPr>
              <a:lnSpc>
                <a:spcPts val="3579"/>
              </a:lnSpc>
            </a:pPr>
            <a:r>
              <a:rPr lang="zh-CN" altLang="zh-CN" sz="3200" b="1" dirty="0">
                <a:solidFill>
                  <a:srgbClr val="A43F27"/>
                </a:solidFill>
                <a:latin typeface="Arial"/>
                <a:cs typeface="Arial"/>
              </a:rPr>
              <a:t>任务概述：</a:t>
            </a:r>
            <a:endParaRPr lang="en-US" altLang="zh-CN" sz="3200" b="1" dirty="0">
              <a:solidFill>
                <a:srgbClr val="A43F27"/>
              </a:solidFill>
              <a:latin typeface="Arial"/>
              <a:cs typeface="Arial"/>
            </a:endParaRPr>
          </a:p>
          <a:p>
            <a:pPr>
              <a:lnSpc>
                <a:spcPts val="3579"/>
              </a:lnSpc>
            </a:pPr>
            <a:endParaRPr lang="zh-CN" altLang="zh-CN" sz="3200" b="1" dirty="0">
              <a:solidFill>
                <a:srgbClr val="A43F27"/>
              </a:solidFill>
              <a:latin typeface="Arial"/>
              <a:cs typeface="Arial"/>
            </a:endParaRPr>
          </a:p>
          <a:p>
            <a:pPr marL="0" marR="0">
              <a:lnSpc>
                <a:spcPts val="3579"/>
              </a:lnSpc>
              <a:spcBef>
                <a:spcPts val="0"/>
              </a:spcBef>
              <a:spcAft>
                <a:spcPts val="0"/>
              </a:spcAft>
            </a:pPr>
            <a:endParaRPr sz="3200" b="1" dirty="0">
              <a:solidFill>
                <a:srgbClr val="A43F27"/>
              </a:solidFill>
              <a:latin typeface="Arial"/>
              <a:cs typeface="Arial"/>
            </a:endParaRPr>
          </a:p>
        </p:txBody>
      </p:sp>
      <p:sp>
        <p:nvSpPr>
          <p:cNvPr id="5" name="文本框 4">
            <a:extLst>
              <a:ext uri="{FF2B5EF4-FFF2-40B4-BE49-F238E27FC236}">
                <a16:creationId xmlns:a16="http://schemas.microsoft.com/office/drawing/2014/main" id="{9760E371-E0B3-47B5-A675-B15612EB8F2D}"/>
              </a:ext>
            </a:extLst>
          </p:cNvPr>
          <p:cNvSpPr txBox="1"/>
          <p:nvPr/>
        </p:nvSpPr>
        <p:spPr>
          <a:xfrm>
            <a:off x="2181425" y="2099740"/>
            <a:ext cx="7448957" cy="2031325"/>
          </a:xfrm>
          <a:prstGeom prst="rect">
            <a:avLst/>
          </a:prstGeom>
          <a:noFill/>
        </p:spPr>
        <p:txBody>
          <a:bodyPr wrap="square">
            <a:spAutoFit/>
          </a:bodyPr>
          <a:lstStyle/>
          <a:p>
            <a:pPr algn="just"/>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该部分工作主要包括两部分，第一部分是博弈搜索部分，第二部分是对棋局状态的评价函数部分。博弈搜索部分采用了极大极小搜索的算法构建了博弈树，并采用α</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-β</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剪枝进行搜索效率的提升处理；评价函数分别有人为设置和人工神经网络两种形式，人工神经网络分别用进化计算和强化学习算法进行训练。</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另外，程序中设置了</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UI</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界面和非</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UI</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界面，分别用在个人的训练调整阶段和小组的整合阶段。</a:t>
            </a:r>
            <a:endParaRPr lang="zh-CN" altLang="en-US" dirty="0"/>
          </a:p>
        </p:txBody>
      </p:sp>
    </p:spTree>
    <p:extLst>
      <p:ext uri="{BB962C8B-B14F-4D97-AF65-F5344CB8AC3E}">
        <p14:creationId xmlns:p14="http://schemas.microsoft.com/office/powerpoint/2010/main" val="3553427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E5F509B9-93E2-42EF-9496-606C18631A29}"/>
              </a:ext>
            </a:extLst>
          </p:cNvPr>
          <p:cNvSpPr txBox="1"/>
          <p:nvPr/>
        </p:nvSpPr>
        <p:spPr>
          <a:xfrm>
            <a:off x="878334" y="600645"/>
            <a:ext cx="3489385" cy="1384995"/>
          </a:xfrm>
          <a:prstGeom prst="rect">
            <a:avLst/>
          </a:prstGeom>
        </p:spPr>
        <p:txBody>
          <a:bodyPr vert="horz" wrap="square" lIns="0" tIns="0" rIns="0" bIns="0" rtlCol="0">
            <a:spAutoFit/>
          </a:bodyPr>
          <a:lstStyle/>
          <a:p>
            <a:pPr>
              <a:lnSpc>
                <a:spcPts val="3579"/>
              </a:lnSpc>
            </a:pPr>
            <a:r>
              <a:rPr lang="zh-CN" altLang="en-US" sz="3200" b="1" dirty="0">
                <a:solidFill>
                  <a:srgbClr val="A43F27"/>
                </a:solidFill>
                <a:latin typeface="Arial"/>
                <a:cs typeface="Arial"/>
              </a:rPr>
              <a:t>博弈搜索部分：</a:t>
            </a:r>
            <a:endParaRPr lang="en-US" altLang="zh-CN" sz="3200" b="1" dirty="0">
              <a:solidFill>
                <a:srgbClr val="A43F27"/>
              </a:solidFill>
              <a:latin typeface="Arial"/>
              <a:cs typeface="Arial"/>
            </a:endParaRPr>
          </a:p>
          <a:p>
            <a:pPr>
              <a:lnSpc>
                <a:spcPts val="3579"/>
              </a:lnSpc>
            </a:pPr>
            <a:endParaRPr lang="zh-CN" altLang="zh-CN" sz="3200" b="1" dirty="0">
              <a:solidFill>
                <a:srgbClr val="A43F27"/>
              </a:solidFill>
              <a:latin typeface="Arial"/>
              <a:cs typeface="Arial"/>
            </a:endParaRPr>
          </a:p>
          <a:p>
            <a:pPr marL="0" marR="0">
              <a:lnSpc>
                <a:spcPts val="3579"/>
              </a:lnSpc>
              <a:spcBef>
                <a:spcPts val="0"/>
              </a:spcBef>
              <a:spcAft>
                <a:spcPts val="0"/>
              </a:spcAft>
            </a:pPr>
            <a:endParaRPr sz="3200" b="1" dirty="0">
              <a:solidFill>
                <a:srgbClr val="A43F27"/>
              </a:solidFill>
              <a:latin typeface="Arial"/>
              <a:cs typeface="Arial"/>
            </a:endParaRPr>
          </a:p>
        </p:txBody>
      </p:sp>
      <p:sp>
        <p:nvSpPr>
          <p:cNvPr id="6" name="文本框 5">
            <a:extLst>
              <a:ext uri="{FF2B5EF4-FFF2-40B4-BE49-F238E27FC236}">
                <a16:creationId xmlns:a16="http://schemas.microsoft.com/office/drawing/2014/main" id="{23B26199-941B-4E22-9DB4-72A7899EBA8B}"/>
              </a:ext>
            </a:extLst>
          </p:cNvPr>
          <p:cNvSpPr txBox="1"/>
          <p:nvPr/>
        </p:nvSpPr>
        <p:spPr>
          <a:xfrm>
            <a:off x="2016057" y="2136338"/>
            <a:ext cx="6875023" cy="2585323"/>
          </a:xfrm>
          <a:prstGeom prst="rect">
            <a:avLst/>
          </a:prstGeom>
          <a:noFill/>
        </p:spPr>
        <p:txBody>
          <a:bodyPr wrap="square">
            <a:spAutoFit/>
          </a:bodyPr>
          <a:lstStyle/>
          <a:p>
            <a:pPr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核心部分（获取当前状态下的最佳落子位置）：</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1.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获得当前的棋盘状态</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2.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遍历每一个未落子的位置，自己落子</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3.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遍历每一个未落子的位置，对方落子</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4.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重复步骤</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2.3</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直到到达设定的搜索深度，评价最终的棋盘状态，并按照极大极小原则进行回溯，回溯的过程中记录</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alpha</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值和</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beta</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值，并同时进行剪枝。</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5.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回溯至第一层时，选择得分最高的落子位置，并返回，算法结束。</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959580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53F43D7-08FF-403F-BBCF-11D2F4D16671}"/>
              </a:ext>
            </a:extLst>
          </p:cNvPr>
          <p:cNvSpPr txBox="1"/>
          <p:nvPr/>
        </p:nvSpPr>
        <p:spPr>
          <a:xfrm>
            <a:off x="770916" y="530318"/>
            <a:ext cx="5571518" cy="553998"/>
          </a:xfrm>
          <a:prstGeom prst="rect">
            <a:avLst/>
          </a:prstGeom>
          <a:noFill/>
        </p:spPr>
        <p:txBody>
          <a:bodyPr wrap="square">
            <a:spAutoFit/>
          </a:bodyPr>
          <a:lstStyle/>
          <a:p>
            <a:pPr>
              <a:lnSpc>
                <a:spcPts val="3579"/>
              </a:lnSpc>
            </a:pPr>
            <a:r>
              <a:rPr lang="zh-CN" altLang="zh-CN" sz="3200" b="1" dirty="0">
                <a:solidFill>
                  <a:srgbClr val="A43F27"/>
                </a:solidFill>
                <a:latin typeface="Arial"/>
                <a:cs typeface="Arial"/>
              </a:rPr>
              <a:t>评价函数部分</a:t>
            </a:r>
            <a:r>
              <a:rPr lang="en-US" altLang="zh-CN" sz="3200" b="1" dirty="0">
                <a:solidFill>
                  <a:srgbClr val="A43F27"/>
                </a:solidFill>
                <a:latin typeface="Arial"/>
                <a:cs typeface="Arial"/>
              </a:rPr>
              <a:t>——</a:t>
            </a:r>
            <a:r>
              <a:rPr lang="zh-CN" altLang="en-US" sz="3200" b="1" dirty="0">
                <a:solidFill>
                  <a:srgbClr val="A43F27"/>
                </a:solidFill>
                <a:latin typeface="Arial"/>
                <a:cs typeface="Arial"/>
              </a:rPr>
              <a:t>人为设置</a:t>
            </a:r>
          </a:p>
        </p:txBody>
      </p:sp>
      <p:pic>
        <p:nvPicPr>
          <p:cNvPr id="4" name="图片 3">
            <a:extLst>
              <a:ext uri="{FF2B5EF4-FFF2-40B4-BE49-F238E27FC236}">
                <a16:creationId xmlns:a16="http://schemas.microsoft.com/office/drawing/2014/main" id="{B2E75528-9628-4B39-88C8-860C1470362B}"/>
              </a:ext>
            </a:extLst>
          </p:cNvPr>
          <p:cNvPicPr/>
          <p:nvPr/>
        </p:nvPicPr>
        <p:blipFill rotWithShape="1">
          <a:blip r:embed="rId2">
            <a:extLst>
              <a:ext uri="{28A0092B-C50C-407E-A947-70E740481C1C}">
                <a14:useLocalDpi xmlns:a14="http://schemas.microsoft.com/office/drawing/2010/main" val="0"/>
              </a:ext>
            </a:extLst>
          </a:blip>
          <a:srcRect b="14221"/>
          <a:stretch/>
        </p:blipFill>
        <p:spPr bwMode="auto">
          <a:xfrm>
            <a:off x="648504" y="1987678"/>
            <a:ext cx="6666697" cy="2882643"/>
          </a:xfrm>
          <a:prstGeom prst="rect">
            <a:avLst/>
          </a:prstGeom>
          <a:noFill/>
          <a:ln>
            <a:noFill/>
          </a:ln>
          <a:extLst>
            <a:ext uri="{53640926-AAD7-44D8-BBD7-CCE9431645EC}">
              <a14:shadowObscured xmlns:a14="http://schemas.microsoft.com/office/drawing/2010/main"/>
            </a:ext>
          </a:extLst>
        </p:spPr>
      </p:pic>
      <p:pic>
        <p:nvPicPr>
          <p:cNvPr id="5" name="图片 4">
            <a:extLst>
              <a:ext uri="{FF2B5EF4-FFF2-40B4-BE49-F238E27FC236}">
                <a16:creationId xmlns:a16="http://schemas.microsoft.com/office/drawing/2014/main" id="{9488F9DD-7E5A-42B3-8006-2A30FD3940DA}"/>
              </a:ext>
            </a:extLst>
          </p:cNvPr>
          <p:cNvPicPr/>
          <p:nvPr/>
        </p:nvPicPr>
        <p:blipFill>
          <a:blip r:embed="rId3"/>
          <a:stretch>
            <a:fillRect/>
          </a:stretch>
        </p:blipFill>
        <p:spPr>
          <a:xfrm>
            <a:off x="7891294" y="1987678"/>
            <a:ext cx="3652202" cy="2992884"/>
          </a:xfrm>
          <a:prstGeom prst="rect">
            <a:avLst/>
          </a:prstGeom>
        </p:spPr>
      </p:pic>
    </p:spTree>
    <p:extLst>
      <p:ext uri="{BB962C8B-B14F-4D97-AF65-F5344CB8AC3E}">
        <p14:creationId xmlns:p14="http://schemas.microsoft.com/office/powerpoint/2010/main" val="2261050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53F43D7-08FF-403F-BBCF-11D2F4D16671}"/>
              </a:ext>
            </a:extLst>
          </p:cNvPr>
          <p:cNvSpPr txBox="1"/>
          <p:nvPr/>
        </p:nvSpPr>
        <p:spPr>
          <a:xfrm>
            <a:off x="770916" y="530318"/>
            <a:ext cx="5325084" cy="553998"/>
          </a:xfrm>
          <a:prstGeom prst="rect">
            <a:avLst/>
          </a:prstGeom>
          <a:noFill/>
        </p:spPr>
        <p:txBody>
          <a:bodyPr wrap="square">
            <a:spAutoFit/>
          </a:bodyPr>
          <a:lstStyle/>
          <a:p>
            <a:pPr>
              <a:lnSpc>
                <a:spcPts val="3579"/>
              </a:lnSpc>
            </a:pPr>
            <a:r>
              <a:rPr lang="zh-CN" altLang="zh-CN" sz="3200" b="1" dirty="0">
                <a:solidFill>
                  <a:srgbClr val="A43F27"/>
                </a:solidFill>
                <a:latin typeface="Arial"/>
                <a:cs typeface="Arial"/>
              </a:rPr>
              <a:t>评价函数部分</a:t>
            </a:r>
            <a:r>
              <a:rPr lang="en-US" altLang="zh-CN" sz="3200" b="1" dirty="0">
                <a:solidFill>
                  <a:srgbClr val="A43F27"/>
                </a:solidFill>
                <a:latin typeface="Arial"/>
                <a:cs typeface="Arial"/>
              </a:rPr>
              <a:t>——</a:t>
            </a:r>
            <a:r>
              <a:rPr lang="zh-CN" altLang="en-US" sz="3200" b="1" dirty="0">
                <a:solidFill>
                  <a:srgbClr val="A43F27"/>
                </a:solidFill>
                <a:latin typeface="Arial"/>
                <a:cs typeface="Arial"/>
              </a:rPr>
              <a:t>进化计算</a:t>
            </a:r>
          </a:p>
        </p:txBody>
      </p:sp>
      <p:sp>
        <p:nvSpPr>
          <p:cNvPr id="8" name="文本框 7">
            <a:extLst>
              <a:ext uri="{FF2B5EF4-FFF2-40B4-BE49-F238E27FC236}">
                <a16:creationId xmlns:a16="http://schemas.microsoft.com/office/drawing/2014/main" id="{F3058B3A-EE2E-446B-90A6-D5E014C4558A}"/>
              </a:ext>
            </a:extLst>
          </p:cNvPr>
          <p:cNvSpPr txBox="1"/>
          <p:nvPr/>
        </p:nvSpPr>
        <p:spPr>
          <a:xfrm>
            <a:off x="1121112" y="1620134"/>
            <a:ext cx="7779696" cy="923330"/>
          </a:xfrm>
          <a:prstGeom prst="rect">
            <a:avLst/>
          </a:prstGeom>
          <a:noFill/>
        </p:spPr>
        <p:txBody>
          <a:bodyPr wrap="square">
            <a:spAutoFit/>
          </a:bodyPr>
          <a:lstStyle/>
          <a:p>
            <a:pPr marL="342900" indent="-342900" algn="just">
              <a:buFont typeface="+mj-lt"/>
              <a:buAutoNum type="arabicPeriod"/>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评价函数设定</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该部分的评价函数采用</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ANN</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的形式，分为模型的训练部分和测试部分。模型的结构如下：</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9" name="图片 8">
            <a:extLst>
              <a:ext uri="{FF2B5EF4-FFF2-40B4-BE49-F238E27FC236}">
                <a16:creationId xmlns:a16="http://schemas.microsoft.com/office/drawing/2014/main" id="{732FE4DE-2F53-4463-91EB-B37EC84F5C13}"/>
              </a:ext>
            </a:extLst>
          </p:cNvPr>
          <p:cNvPicPr/>
          <p:nvPr/>
        </p:nvPicPr>
        <p:blipFill>
          <a:blip r:embed="rId2"/>
          <a:stretch>
            <a:fillRect/>
          </a:stretch>
        </p:blipFill>
        <p:spPr>
          <a:xfrm>
            <a:off x="3640157" y="2669923"/>
            <a:ext cx="3752864" cy="3059668"/>
          </a:xfrm>
          <a:prstGeom prst="rect">
            <a:avLst/>
          </a:prstGeom>
        </p:spPr>
      </p:pic>
    </p:spTree>
    <p:extLst>
      <p:ext uri="{BB962C8B-B14F-4D97-AF65-F5344CB8AC3E}">
        <p14:creationId xmlns:p14="http://schemas.microsoft.com/office/powerpoint/2010/main" val="994135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52209BC-4801-4E42-8399-F1F7BE52DAAD}"/>
              </a:ext>
            </a:extLst>
          </p:cNvPr>
          <p:cNvSpPr txBox="1"/>
          <p:nvPr/>
        </p:nvSpPr>
        <p:spPr>
          <a:xfrm>
            <a:off x="770916" y="2739453"/>
            <a:ext cx="6787475" cy="2585323"/>
          </a:xfrm>
          <a:prstGeom prst="rect">
            <a:avLst/>
          </a:prstGeom>
          <a:noFill/>
        </p:spPr>
        <p:txBody>
          <a:bodyPr wrap="square">
            <a:spAutoFit/>
          </a:bodyPr>
          <a:lstStyle/>
          <a:p>
            <a:pPr algn="just"/>
            <a:r>
              <a:rPr lang="zh-CN" altLang="zh-CN" sz="1800" b="1" kern="100" dirty="0">
                <a:effectLst/>
                <a:latin typeface="等线" panose="02010600030101010101" pitchFamily="2" charset="-122"/>
                <a:ea typeface="宋体" panose="02010600030101010101" pitchFamily="2" charset="-122"/>
                <a:cs typeface="Times New Roman" panose="02020603050405020304" pitchFamily="18" charset="0"/>
              </a:rPr>
              <a:t>进化计算算法流程</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1.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生成初始解并评定解的质量（解的质量按胜率评定）</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2.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判断是否满足终止条件，若满足则转</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7</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，否则继续</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3.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根据解的质量选择亲代解</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4.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亲代解通过两点交叉的方式进行基因重组，产生子代</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5.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每个子代的每一个维度的分量按照一定概率进行基因突变，方法是在单点加一个正态分布的随机变量值</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6.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返回</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2</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7.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保存最终排名第一的模型（可优化）</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47ED174D-50B1-4244-B8AE-2D4254CADE4D}"/>
              </a:ext>
            </a:extLst>
          </p:cNvPr>
          <p:cNvSpPr txBox="1"/>
          <p:nvPr/>
        </p:nvSpPr>
        <p:spPr>
          <a:xfrm>
            <a:off x="1213930" y="1581781"/>
            <a:ext cx="9530675" cy="646331"/>
          </a:xfrm>
          <a:prstGeom prst="rect">
            <a:avLst/>
          </a:prstGeom>
          <a:noFill/>
        </p:spPr>
        <p:txBody>
          <a:bodyPr wrap="square">
            <a:spAutoFit/>
          </a:bodyPr>
          <a:lstStyle/>
          <a:p>
            <a:pPr algn="just"/>
            <a:r>
              <a:rPr lang="en-US" altLang="zh-CN" kern="100" dirty="0">
                <a:latin typeface="等线" panose="02010600030101010101" pitchFamily="2" charset="-122"/>
                <a:ea typeface="宋体" panose="02010600030101010101" pitchFamily="2" charset="-122"/>
                <a:cs typeface="Times New Roman" panose="02020603050405020304" pitchFamily="18" charset="0"/>
              </a:rPr>
              <a:t>2.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进化计算</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采用进化计算对人工神经网络进行训练，其中解的结构为神经网络的权重参数的一维向量。</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FECEC2F5-D3EA-418C-9335-B538905E18DF}"/>
              </a:ext>
            </a:extLst>
          </p:cNvPr>
          <p:cNvSpPr txBox="1"/>
          <p:nvPr/>
        </p:nvSpPr>
        <p:spPr>
          <a:xfrm>
            <a:off x="770916" y="516443"/>
            <a:ext cx="5325084" cy="553998"/>
          </a:xfrm>
          <a:prstGeom prst="rect">
            <a:avLst/>
          </a:prstGeom>
          <a:noFill/>
        </p:spPr>
        <p:txBody>
          <a:bodyPr wrap="square">
            <a:spAutoFit/>
          </a:bodyPr>
          <a:lstStyle/>
          <a:p>
            <a:pPr>
              <a:lnSpc>
                <a:spcPts val="3579"/>
              </a:lnSpc>
            </a:pPr>
            <a:r>
              <a:rPr lang="zh-CN" altLang="zh-CN" sz="3200" b="1" dirty="0">
                <a:solidFill>
                  <a:srgbClr val="A43F27"/>
                </a:solidFill>
                <a:latin typeface="Arial"/>
                <a:cs typeface="Arial"/>
              </a:rPr>
              <a:t>评价函数部分</a:t>
            </a:r>
            <a:r>
              <a:rPr lang="en-US" altLang="zh-CN" sz="3200" b="1" dirty="0">
                <a:solidFill>
                  <a:srgbClr val="A43F27"/>
                </a:solidFill>
                <a:latin typeface="Arial"/>
                <a:cs typeface="Arial"/>
              </a:rPr>
              <a:t>——</a:t>
            </a:r>
            <a:r>
              <a:rPr lang="zh-CN" altLang="en-US" sz="3200" b="1" dirty="0">
                <a:solidFill>
                  <a:srgbClr val="A43F27"/>
                </a:solidFill>
                <a:latin typeface="Arial"/>
                <a:cs typeface="Arial"/>
              </a:rPr>
              <a:t>进化计算</a:t>
            </a:r>
          </a:p>
        </p:txBody>
      </p:sp>
      <p:pic>
        <p:nvPicPr>
          <p:cNvPr id="7" name="图片 6">
            <a:extLst>
              <a:ext uri="{FF2B5EF4-FFF2-40B4-BE49-F238E27FC236}">
                <a16:creationId xmlns:a16="http://schemas.microsoft.com/office/drawing/2014/main" id="{34FBD3E5-6F96-4421-B52B-DA621126A1CD}"/>
              </a:ext>
            </a:extLst>
          </p:cNvPr>
          <p:cNvPicPr/>
          <p:nvPr/>
        </p:nvPicPr>
        <p:blipFill>
          <a:blip r:embed="rId2"/>
          <a:stretch>
            <a:fillRect/>
          </a:stretch>
        </p:blipFill>
        <p:spPr>
          <a:xfrm>
            <a:off x="8025318" y="2892493"/>
            <a:ext cx="3489257" cy="2585323"/>
          </a:xfrm>
          <a:prstGeom prst="rect">
            <a:avLst/>
          </a:prstGeom>
        </p:spPr>
      </p:pic>
    </p:spTree>
    <p:extLst>
      <p:ext uri="{BB962C8B-B14F-4D97-AF65-F5344CB8AC3E}">
        <p14:creationId xmlns:p14="http://schemas.microsoft.com/office/powerpoint/2010/main" val="149235388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411</TotalTime>
  <Words>1483</Words>
  <Application>Microsoft Office PowerPoint</Application>
  <PresentationFormat>宽屏</PresentationFormat>
  <Paragraphs>111</Paragraphs>
  <Slides>22</Slides>
  <Notes>1</Notes>
  <HiddenSlides>0</HiddenSlides>
  <MMClips>1</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22</vt:i4>
      </vt:variant>
    </vt:vector>
  </HeadingPairs>
  <TitlesOfParts>
    <vt:vector size="31" baseType="lpstr">
      <vt:lpstr>微软雅黑</vt:lpstr>
      <vt:lpstr>宋体</vt:lpstr>
      <vt:lpstr>Simply City Light</vt:lpstr>
      <vt:lpstr>等线 Light</vt:lpstr>
      <vt:lpstr>Cambria Math</vt:lpstr>
      <vt:lpstr>等线</vt:lpstr>
      <vt:lpstr>Arial</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段翔</dc:creator>
  <cp:lastModifiedBy>王 中琦</cp:lastModifiedBy>
  <cp:revision>98</cp:revision>
  <dcterms:created xsi:type="dcterms:W3CDTF">2016-06-04T11:47:00Z</dcterms:created>
  <dcterms:modified xsi:type="dcterms:W3CDTF">2022-02-04T06:28:29Z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